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shveshwara M N" userId="9097295f4d382e0d" providerId="LiveId" clId="{5DC0724E-CB53-4BC4-8B68-B384886DF88E}"/>
    <pc:docChg chg="undo custSel modSld modMainMaster">
      <pc:chgData name="Vishveshwara M N" userId="9097295f4d382e0d" providerId="LiveId" clId="{5DC0724E-CB53-4BC4-8B68-B384886DF88E}" dt="2023-05-20T05:47:26.422" v="53" actId="14100"/>
      <pc:docMkLst>
        <pc:docMk/>
      </pc:docMkLst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56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57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58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59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0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1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2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3"/>
        </pc:sldMkLst>
      </pc:sldChg>
      <pc:sldChg chg="modSp mod modTransition">
        <pc:chgData name="Vishveshwara M N" userId="9097295f4d382e0d" providerId="LiveId" clId="{5DC0724E-CB53-4BC4-8B68-B384886DF88E}" dt="2023-05-20T05:47:26.422" v="53" actId="14100"/>
        <pc:sldMkLst>
          <pc:docMk/>
          <pc:sldMk cId="0" sldId="264"/>
        </pc:sldMkLst>
        <pc:spChg chg="mod">
          <ac:chgData name="Vishveshwara M N" userId="9097295f4d382e0d" providerId="LiveId" clId="{5DC0724E-CB53-4BC4-8B68-B384886DF88E}" dt="2023-05-20T05:47:26.422" v="53" actId="14100"/>
          <ac:spMkLst>
            <pc:docMk/>
            <pc:sldMk cId="0" sldId="264"/>
            <ac:spMk id="15" creationId="{00000000-0000-0000-0000-000000000000}"/>
          </ac:spMkLst>
        </pc:spChg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5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6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7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8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69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0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1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2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3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4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5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6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7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8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79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80"/>
        </pc:sldMkLst>
      </pc:sldChg>
      <pc:sldChg chg="modTransition">
        <pc:chgData name="Vishveshwara M N" userId="9097295f4d382e0d" providerId="LiveId" clId="{5DC0724E-CB53-4BC4-8B68-B384886DF88E}" dt="2023-05-20T05:46:38.158" v="52"/>
        <pc:sldMkLst>
          <pc:docMk/>
          <pc:sldMk cId="0" sldId="281"/>
        </pc:sldMkLst>
      </pc:sldChg>
      <pc:sldChg chg="addSp delSp modSp mod modTransition">
        <pc:chgData name="Vishveshwara M N" userId="9097295f4d382e0d" providerId="LiveId" clId="{5DC0724E-CB53-4BC4-8B68-B384886DF88E}" dt="2023-05-20T05:46:38.158" v="52"/>
        <pc:sldMkLst>
          <pc:docMk/>
          <pc:sldMk cId="0" sldId="282"/>
        </pc:sldMkLst>
        <pc:spChg chg="add del mod">
          <ac:chgData name="Vishveshwara M N" userId="9097295f4d382e0d" providerId="LiveId" clId="{5DC0724E-CB53-4BC4-8B68-B384886DF88E}" dt="2023-05-20T05:44:31.004" v="34" actId="20577"/>
          <ac:spMkLst>
            <pc:docMk/>
            <pc:sldMk cId="0" sldId="282"/>
            <ac:spMk id="2" creationId="{00000000-0000-0000-0000-000000000000}"/>
          </ac:spMkLst>
        </pc:spChg>
        <pc:spChg chg="mod">
          <ac:chgData name="Vishveshwara M N" userId="9097295f4d382e0d" providerId="LiveId" clId="{5DC0724E-CB53-4BC4-8B68-B384886DF88E}" dt="2023-05-20T05:44:36.459" v="41" actId="20577"/>
          <ac:spMkLst>
            <pc:docMk/>
            <pc:sldMk cId="0" sldId="282"/>
            <ac:spMk id="3" creationId="{00000000-0000-0000-0000-000000000000}"/>
          </ac:spMkLst>
        </pc:spChg>
        <pc:picChg chg="add mod">
          <ac:chgData name="Vishveshwara M N" userId="9097295f4d382e0d" providerId="LiveId" clId="{5DC0724E-CB53-4BC4-8B68-B384886DF88E}" dt="2023-05-20T05:45:15.247" v="49" actId="1076"/>
          <ac:picMkLst>
            <pc:docMk/>
            <pc:sldMk cId="0" sldId="282"/>
            <ac:picMk id="1026" creationId="{08D8349D-FADF-051C-1489-47AA4E14ADB5}"/>
          </ac:picMkLst>
        </pc:picChg>
      </pc:sldChg>
      <pc:sldMasterChg chg="modTransition modSldLayout">
        <pc:chgData name="Vishveshwara M N" userId="9097295f4d382e0d" providerId="LiveId" clId="{5DC0724E-CB53-4BC4-8B68-B384886DF88E}" dt="2023-05-20T05:46:38.158" v="52"/>
        <pc:sldMasterMkLst>
          <pc:docMk/>
          <pc:sldMasterMk cId="0" sldId="2147483648"/>
        </pc:sldMasterMkLst>
        <pc:sldLayoutChg chg="modTransition">
          <pc:chgData name="Vishveshwara M N" userId="9097295f4d382e0d" providerId="LiveId" clId="{5DC0724E-CB53-4BC4-8B68-B384886DF88E}" dt="2023-05-20T05:46:38.158" v="52"/>
          <pc:sldLayoutMkLst>
            <pc:docMk/>
            <pc:sldMasterMk cId="0" sldId="2147483648"/>
            <pc:sldLayoutMk cId="0" sldId="2147483661"/>
          </pc:sldLayoutMkLst>
        </pc:sldLayoutChg>
        <pc:sldLayoutChg chg="modTransition">
          <pc:chgData name="Vishveshwara M N" userId="9097295f4d382e0d" providerId="LiveId" clId="{5DC0724E-CB53-4BC4-8B68-B384886DF88E}" dt="2023-05-20T05:46:38.158" v="52"/>
          <pc:sldLayoutMkLst>
            <pc:docMk/>
            <pc:sldMasterMk cId="0" sldId="2147483648"/>
            <pc:sldLayoutMk cId="0" sldId="2147483662"/>
          </pc:sldLayoutMkLst>
        </pc:sldLayoutChg>
        <pc:sldLayoutChg chg="modTransition">
          <pc:chgData name="Vishveshwara M N" userId="9097295f4d382e0d" providerId="LiveId" clId="{5DC0724E-CB53-4BC4-8B68-B384886DF88E}" dt="2023-05-20T05:46:38.158" v="52"/>
          <pc:sldLayoutMkLst>
            <pc:docMk/>
            <pc:sldMasterMk cId="0" sldId="2147483648"/>
            <pc:sldLayoutMk cId="0" sldId="2147483663"/>
          </pc:sldLayoutMkLst>
        </pc:sldLayoutChg>
        <pc:sldLayoutChg chg="modTransition">
          <pc:chgData name="Vishveshwara M N" userId="9097295f4d382e0d" providerId="LiveId" clId="{5DC0724E-CB53-4BC4-8B68-B384886DF88E}" dt="2023-05-20T05:46:38.158" v="52"/>
          <pc:sldLayoutMkLst>
            <pc:docMk/>
            <pc:sldMasterMk cId="0" sldId="2147483648"/>
            <pc:sldLayoutMk cId="0" sldId="2147483664"/>
          </pc:sldLayoutMkLst>
        </pc:sldLayoutChg>
        <pc:sldLayoutChg chg="modTransition">
          <pc:chgData name="Vishveshwara M N" userId="9097295f4d382e0d" providerId="LiveId" clId="{5DC0724E-CB53-4BC4-8B68-B384886DF88E}" dt="2023-05-20T05:46:38.158" v="52"/>
          <pc:sldLayoutMkLst>
            <pc:docMk/>
            <pc:sldMasterMk cId="0" sldId="2147483648"/>
            <pc:sldLayoutMk cId="0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4CBC3F-1D99-4B7D-994F-8880A0B4E40A}" type="datetimeFigureOut">
              <a:rPr lang="en-IN" smtClean="0"/>
              <a:t>20-05-2023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D2184-0A3F-46A7-8530-582F8DC0520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25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CD2184-0A3F-46A7-8530-582F8DC0520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03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04950" y="0"/>
            <a:ext cx="5293497" cy="785180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3215" y="7962246"/>
            <a:ext cx="4876799" cy="5143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7363913"/>
            <a:ext cx="2692549" cy="292308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64553" y="1028701"/>
            <a:ext cx="10915649" cy="89058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28554" y="-25994"/>
            <a:ext cx="14430891" cy="1046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1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30393" y="-153882"/>
            <a:ext cx="6319520" cy="2908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3347" y="3078600"/>
            <a:ext cx="16919575" cy="4374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100" b="1" i="0">
                <a:solidFill>
                  <a:srgbClr val="231F20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camp.com/community/tutori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240" y="0"/>
            <a:ext cx="18298160" cy="10294620"/>
            <a:chOff x="0" y="0"/>
            <a:chExt cx="18298160" cy="102946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97032" y="6459907"/>
              <a:ext cx="2501000" cy="383462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7057922" cy="54736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625400" cy="2809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01114" y="21391"/>
              <a:ext cx="3095624" cy="282892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308196" y="249419"/>
            <a:ext cx="10924540" cy="2182008"/>
          </a:xfrm>
          <a:prstGeom prst="rect">
            <a:avLst/>
          </a:prstGeom>
        </p:spPr>
        <p:txBody>
          <a:bodyPr vert="horz" wrap="square" lIns="0" tIns="12065" rIns="0" bIns="0" numCol="1" rtlCol="0" anchor="ctr">
            <a:spAutoFit/>
          </a:bodyPr>
          <a:lstStyle/>
          <a:p>
            <a:pPr marL="2681605" marR="5080" indent="-2669540" algn="ctr">
              <a:spcBef>
                <a:spcPts val="95"/>
              </a:spcBef>
              <a:tabLst>
                <a:tab pos="9907905" algn="l"/>
              </a:tabLst>
            </a:pPr>
            <a:r>
              <a:rPr sz="7050" spc="340" dirty="0">
                <a:solidFill>
                  <a:srgbClr val="E37D3F"/>
                </a:solidFill>
              </a:rPr>
              <a:t>K</a:t>
            </a:r>
            <a:r>
              <a:rPr sz="7050" spc="114" dirty="0">
                <a:solidFill>
                  <a:srgbClr val="E37D3F"/>
                </a:solidFill>
              </a:rPr>
              <a:t>A</a:t>
            </a:r>
            <a:r>
              <a:rPr sz="7050" spc="-80" dirty="0">
                <a:solidFill>
                  <a:srgbClr val="E37D3F"/>
                </a:solidFill>
              </a:rPr>
              <a:t>L</a:t>
            </a:r>
            <a:r>
              <a:rPr sz="7050" spc="585" dirty="0">
                <a:solidFill>
                  <a:srgbClr val="E37D3F"/>
                </a:solidFill>
              </a:rPr>
              <a:t>P</a:t>
            </a:r>
            <a:r>
              <a:rPr sz="7050" spc="114" dirty="0">
                <a:solidFill>
                  <a:srgbClr val="E37D3F"/>
                </a:solidFill>
              </a:rPr>
              <a:t>A</a:t>
            </a:r>
            <a:r>
              <a:rPr sz="7050" spc="-480" dirty="0">
                <a:solidFill>
                  <a:srgbClr val="E37D3F"/>
                </a:solidFill>
              </a:rPr>
              <a:t>T</a:t>
            </a:r>
            <a:r>
              <a:rPr sz="7050" spc="114" dirty="0">
                <a:solidFill>
                  <a:srgbClr val="E37D3F"/>
                </a:solidFill>
              </a:rPr>
              <a:t>A</a:t>
            </a:r>
            <a:r>
              <a:rPr sz="7050" spc="620" dirty="0">
                <a:solidFill>
                  <a:srgbClr val="E37D3F"/>
                </a:solidFill>
              </a:rPr>
              <a:t>R</a:t>
            </a:r>
            <a:r>
              <a:rPr sz="7050" spc="65" dirty="0">
                <a:solidFill>
                  <a:srgbClr val="E37D3F"/>
                </a:solidFill>
              </a:rPr>
              <a:t>U</a:t>
            </a:r>
            <a:r>
              <a:rPr lang="en-IN" sz="7050" spc="65" dirty="0">
                <a:solidFill>
                  <a:srgbClr val="E37D3F"/>
                </a:solidFill>
              </a:rPr>
              <a:t> </a:t>
            </a:r>
            <a:r>
              <a:rPr sz="7050" spc="850" dirty="0">
                <a:solidFill>
                  <a:srgbClr val="E37D3F"/>
                </a:solidFill>
              </a:rPr>
              <a:t>I</a:t>
            </a:r>
            <a:r>
              <a:rPr sz="7050" spc="-55" dirty="0">
                <a:solidFill>
                  <a:srgbClr val="E37D3F"/>
                </a:solidFill>
              </a:rPr>
              <a:t>N</a:t>
            </a:r>
            <a:r>
              <a:rPr sz="7050" spc="715" dirty="0">
                <a:solidFill>
                  <a:srgbClr val="E37D3F"/>
                </a:solidFill>
              </a:rPr>
              <a:t>S</a:t>
            </a:r>
            <a:r>
              <a:rPr sz="7050" spc="-480" dirty="0">
                <a:solidFill>
                  <a:srgbClr val="E37D3F"/>
                </a:solidFill>
              </a:rPr>
              <a:t>T</a:t>
            </a:r>
            <a:r>
              <a:rPr sz="7050" spc="850" dirty="0">
                <a:solidFill>
                  <a:srgbClr val="E37D3F"/>
                </a:solidFill>
              </a:rPr>
              <a:t>I</a:t>
            </a:r>
            <a:r>
              <a:rPr sz="7050" spc="-480" dirty="0">
                <a:solidFill>
                  <a:srgbClr val="E37D3F"/>
                </a:solidFill>
              </a:rPr>
              <a:t>T</a:t>
            </a:r>
            <a:r>
              <a:rPr sz="7050" spc="65" dirty="0">
                <a:solidFill>
                  <a:srgbClr val="E37D3F"/>
                </a:solidFill>
              </a:rPr>
              <a:t>U</a:t>
            </a:r>
            <a:r>
              <a:rPr sz="7050" spc="-480" dirty="0">
                <a:solidFill>
                  <a:srgbClr val="E37D3F"/>
                </a:solidFill>
              </a:rPr>
              <a:t>T</a:t>
            </a:r>
            <a:r>
              <a:rPr sz="7050" spc="-855" dirty="0">
                <a:solidFill>
                  <a:srgbClr val="E37D3F"/>
                </a:solidFill>
              </a:rPr>
              <a:t>E</a:t>
            </a:r>
            <a:r>
              <a:rPr lang="en-IN" sz="7050" spc="-855" dirty="0">
                <a:solidFill>
                  <a:srgbClr val="E37D3F"/>
                </a:solidFill>
              </a:rPr>
              <a:t> </a:t>
            </a:r>
            <a:br>
              <a:rPr lang="en-IN" sz="7050" spc="-855" dirty="0">
                <a:solidFill>
                  <a:srgbClr val="E37D3F"/>
                </a:solidFill>
              </a:rPr>
            </a:br>
            <a:r>
              <a:rPr lang="en-IN" sz="7050" spc="-130" dirty="0">
                <a:solidFill>
                  <a:srgbClr val="E37D3F"/>
                </a:solidFill>
              </a:rPr>
              <a:t>O</a:t>
            </a:r>
            <a:r>
              <a:rPr lang="en-IN" sz="7050" spc="-715" dirty="0">
                <a:solidFill>
                  <a:srgbClr val="E37D3F"/>
                </a:solidFill>
              </a:rPr>
              <a:t>F  </a:t>
            </a:r>
            <a:r>
              <a:rPr lang="en-IN" sz="7050" spc="-130" dirty="0">
                <a:solidFill>
                  <a:srgbClr val="E37D3F"/>
                </a:solidFill>
              </a:rPr>
              <a:t>TECHNOLOGY</a:t>
            </a:r>
            <a:endParaRPr sz="7050" dirty="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5399"/>
              </a:lnSpc>
              <a:spcBef>
                <a:spcPts val="90"/>
              </a:spcBef>
              <a:tabLst>
                <a:tab pos="2194560" algn="l"/>
                <a:tab pos="4465955" algn="l"/>
                <a:tab pos="6141720" algn="l"/>
                <a:tab pos="8268970" algn="l"/>
                <a:tab pos="10891520" algn="l"/>
                <a:tab pos="11958955" algn="l"/>
                <a:tab pos="13534390" algn="l"/>
              </a:tabLst>
            </a:pPr>
            <a:r>
              <a:rPr spc="5" dirty="0"/>
              <a:t>ANALYZING	</a:t>
            </a:r>
            <a:r>
              <a:rPr spc="-320" dirty="0"/>
              <a:t>THE	</a:t>
            </a:r>
            <a:r>
              <a:rPr spc="415" dirty="0"/>
              <a:t>RISK	</a:t>
            </a:r>
            <a:r>
              <a:rPr spc="35" dirty="0"/>
              <a:t>FACTORS	</a:t>
            </a:r>
            <a:r>
              <a:rPr spc="165" dirty="0"/>
              <a:t>ASSOCIATED </a:t>
            </a:r>
            <a:r>
              <a:rPr spc="170" dirty="0"/>
              <a:t> </a:t>
            </a:r>
            <a:r>
              <a:rPr spc="-515" dirty="0"/>
              <a:t>W</a:t>
            </a:r>
            <a:r>
              <a:rPr spc="750" dirty="0"/>
              <a:t>I</a:t>
            </a:r>
            <a:r>
              <a:rPr spc="-400" dirty="0"/>
              <a:t>T</a:t>
            </a:r>
            <a:r>
              <a:rPr spc="-425" dirty="0"/>
              <a:t>H</a:t>
            </a:r>
            <a:r>
              <a:rPr dirty="0"/>
              <a:t>	</a:t>
            </a:r>
            <a:r>
              <a:rPr spc="-95" dirty="0"/>
              <a:t>O</a:t>
            </a:r>
            <a:r>
              <a:rPr spc="575" dirty="0"/>
              <a:t>B</a:t>
            </a:r>
            <a:r>
              <a:rPr spc="-130" dirty="0"/>
              <a:t>E</a:t>
            </a:r>
            <a:r>
              <a:rPr spc="635" dirty="0"/>
              <a:t>S</a:t>
            </a:r>
            <a:r>
              <a:rPr spc="750" dirty="0"/>
              <a:t>I</a:t>
            </a:r>
            <a:r>
              <a:rPr spc="-400" dirty="0"/>
              <a:t>T</a:t>
            </a:r>
            <a:r>
              <a:rPr spc="-114" dirty="0"/>
              <a:t>Y</a:t>
            </a:r>
            <a:r>
              <a:rPr spc="210" dirty="0"/>
              <a:t>/</a:t>
            </a:r>
            <a:r>
              <a:rPr spc="-1240" dirty="0"/>
              <a:t> </a:t>
            </a:r>
            <a:r>
              <a:rPr spc="-95" dirty="0"/>
              <a:t>O</a:t>
            </a:r>
            <a:r>
              <a:rPr spc="35" dirty="0"/>
              <a:t>V</a:t>
            </a:r>
            <a:r>
              <a:rPr spc="-130" dirty="0"/>
              <a:t>E</a:t>
            </a:r>
            <a:r>
              <a:rPr spc="555" dirty="0"/>
              <a:t>R</a:t>
            </a:r>
            <a:r>
              <a:rPr spc="-515" dirty="0"/>
              <a:t>W</a:t>
            </a:r>
            <a:r>
              <a:rPr spc="-130" dirty="0"/>
              <a:t>E</a:t>
            </a:r>
            <a:r>
              <a:rPr spc="750" dirty="0"/>
              <a:t>I</a:t>
            </a:r>
            <a:r>
              <a:rPr spc="75" dirty="0"/>
              <a:t>G</a:t>
            </a:r>
            <a:r>
              <a:rPr spc="175" dirty="0"/>
              <a:t>H</a:t>
            </a:r>
            <a:r>
              <a:rPr spc="-1000" dirty="0"/>
              <a:t>T</a:t>
            </a:r>
            <a:r>
              <a:rPr dirty="0"/>
              <a:t>	</a:t>
            </a:r>
            <a:r>
              <a:rPr spc="75" dirty="0"/>
              <a:t>U</a:t>
            </a:r>
            <a:r>
              <a:rPr spc="635" dirty="0"/>
              <a:t>S</a:t>
            </a:r>
            <a:r>
              <a:rPr spc="750" dirty="0"/>
              <a:t>I</a:t>
            </a:r>
            <a:r>
              <a:rPr spc="-30" dirty="0"/>
              <a:t>N</a:t>
            </a:r>
            <a:r>
              <a:rPr spc="-525" dirty="0"/>
              <a:t>G</a:t>
            </a:r>
            <a:r>
              <a:rPr dirty="0"/>
              <a:t>	</a:t>
            </a:r>
            <a:r>
              <a:rPr spc="375" dirty="0"/>
              <a:t>M</a:t>
            </a:r>
            <a:r>
              <a:rPr spc="114" dirty="0"/>
              <a:t>A</a:t>
            </a:r>
            <a:r>
              <a:rPr spc="320" dirty="0"/>
              <a:t>C</a:t>
            </a:r>
            <a:r>
              <a:rPr spc="175" dirty="0"/>
              <a:t>H</a:t>
            </a:r>
            <a:r>
              <a:rPr spc="750" dirty="0"/>
              <a:t>I</a:t>
            </a:r>
            <a:r>
              <a:rPr spc="-30" dirty="0"/>
              <a:t>N</a:t>
            </a:r>
            <a:r>
              <a:rPr spc="-500" dirty="0"/>
              <a:t>E  </a:t>
            </a:r>
            <a:r>
              <a:rPr spc="55" dirty="0"/>
              <a:t>LEARNING.</a:t>
            </a:r>
          </a:p>
          <a:p>
            <a:pPr marL="147320">
              <a:lnSpc>
                <a:spcPct val="100000"/>
              </a:lnSpc>
              <a:spcBef>
                <a:spcPts val="3565"/>
              </a:spcBef>
            </a:pPr>
            <a:r>
              <a:rPr sz="4450" b="0" spc="580" dirty="0">
                <a:latin typeface="Tahoma"/>
                <a:cs typeface="Tahoma"/>
              </a:rPr>
              <a:t>Under</a:t>
            </a:r>
            <a:r>
              <a:rPr sz="4450" b="0" spc="210" dirty="0">
                <a:latin typeface="Tahoma"/>
                <a:cs typeface="Tahoma"/>
              </a:rPr>
              <a:t> </a:t>
            </a:r>
            <a:r>
              <a:rPr sz="4450" b="0" spc="525" dirty="0">
                <a:latin typeface="Tahoma"/>
                <a:cs typeface="Tahoma"/>
              </a:rPr>
              <a:t>the</a:t>
            </a:r>
            <a:r>
              <a:rPr sz="4450" b="0" spc="210" dirty="0">
                <a:latin typeface="Tahoma"/>
                <a:cs typeface="Tahoma"/>
              </a:rPr>
              <a:t> </a:t>
            </a:r>
            <a:r>
              <a:rPr sz="4450" b="0" spc="595" dirty="0">
                <a:latin typeface="Tahoma"/>
                <a:cs typeface="Tahoma"/>
              </a:rPr>
              <a:t>Guidance</a:t>
            </a:r>
            <a:r>
              <a:rPr sz="4450" b="0" spc="215" dirty="0">
                <a:latin typeface="Tahoma"/>
                <a:cs typeface="Tahoma"/>
              </a:rPr>
              <a:t> </a:t>
            </a:r>
            <a:r>
              <a:rPr sz="4450" b="0" spc="105" dirty="0">
                <a:latin typeface="Tahoma"/>
                <a:cs typeface="Tahoma"/>
              </a:rPr>
              <a:t>of:</a:t>
            </a:r>
            <a:endParaRPr sz="445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6658" y="7441370"/>
            <a:ext cx="4541342" cy="189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3599"/>
              </a:lnSpc>
              <a:spcBef>
                <a:spcPts val="100"/>
              </a:spcBef>
            </a:pPr>
            <a:r>
              <a:rPr sz="2750" spc="305" dirty="0">
                <a:solidFill>
                  <a:srgbClr val="231F20"/>
                </a:solidFill>
                <a:latin typeface="Tahoma"/>
                <a:cs typeface="Tahoma"/>
              </a:rPr>
              <a:t>Harish</a:t>
            </a:r>
            <a:r>
              <a:rPr sz="2750" spc="1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325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2750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43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2750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235" dirty="0">
                <a:solidFill>
                  <a:srgbClr val="231F20"/>
                </a:solidFill>
                <a:latin typeface="Tahoma"/>
                <a:cs typeface="Tahoma"/>
              </a:rPr>
              <a:t>(BE</a:t>
            </a:r>
            <a:r>
              <a:rPr lang="en-IN" sz="2750" spc="130" dirty="0">
                <a:solidFill>
                  <a:srgbClr val="231F20"/>
                </a:solidFill>
                <a:latin typeface="Tahoma"/>
                <a:cs typeface="Tahoma"/>
              </a:rPr>
              <a:t>, </a:t>
            </a:r>
            <a:r>
              <a:rPr sz="2750" spc="43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lang="en-IN" sz="2750" spc="130" dirty="0">
                <a:solidFill>
                  <a:srgbClr val="231F20"/>
                </a:solidFill>
                <a:latin typeface="Tahoma"/>
                <a:cs typeface="Tahoma"/>
              </a:rPr>
              <a:t>.Tech</a:t>
            </a:r>
            <a:r>
              <a:rPr sz="2750" spc="285" dirty="0">
                <a:solidFill>
                  <a:srgbClr val="231F20"/>
                </a:solidFill>
                <a:latin typeface="Tahoma"/>
                <a:cs typeface="Tahoma"/>
              </a:rPr>
              <a:t>) </a:t>
            </a:r>
            <a:r>
              <a:rPr sz="2750" spc="-84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305" dirty="0">
                <a:solidFill>
                  <a:srgbClr val="231F20"/>
                </a:solidFill>
                <a:latin typeface="Tahoma"/>
                <a:cs typeface="Tahoma"/>
              </a:rPr>
              <a:t>Assistant</a:t>
            </a:r>
            <a:r>
              <a:rPr sz="2750" spc="13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280" dirty="0">
                <a:solidFill>
                  <a:srgbClr val="231F20"/>
                </a:solidFill>
                <a:latin typeface="Tahoma"/>
                <a:cs typeface="Tahoma"/>
              </a:rPr>
              <a:t>Professor</a:t>
            </a:r>
            <a:endParaRPr sz="2750" dirty="0">
              <a:latin typeface="Tahoma"/>
              <a:cs typeface="Tahoma"/>
            </a:endParaRPr>
          </a:p>
          <a:p>
            <a:pPr marL="1057275" marR="1049020" algn="ctr">
              <a:lnSpc>
                <a:spcPct val="113599"/>
              </a:lnSpc>
            </a:pPr>
            <a:r>
              <a:rPr sz="2750" spc="355" dirty="0">
                <a:solidFill>
                  <a:srgbClr val="231F20"/>
                </a:solidFill>
                <a:latin typeface="Tahoma"/>
                <a:cs typeface="Tahoma"/>
              </a:rPr>
              <a:t>Dept</a:t>
            </a:r>
            <a:r>
              <a:rPr sz="2750" spc="1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220" dirty="0">
                <a:solidFill>
                  <a:srgbClr val="231F20"/>
                </a:solidFill>
                <a:latin typeface="Tahoma"/>
                <a:cs typeface="Tahoma"/>
              </a:rPr>
              <a:t>of</a:t>
            </a:r>
            <a:r>
              <a:rPr sz="2750" spc="10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335" dirty="0">
                <a:solidFill>
                  <a:srgbClr val="231F20"/>
                </a:solidFill>
                <a:latin typeface="Tahoma"/>
                <a:cs typeface="Tahoma"/>
              </a:rPr>
              <a:t>CSE </a:t>
            </a:r>
            <a:r>
              <a:rPr sz="2750" spc="-844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145" dirty="0">
                <a:solidFill>
                  <a:srgbClr val="231F20"/>
                </a:solidFill>
                <a:latin typeface="Tahoma"/>
                <a:cs typeface="Tahoma"/>
              </a:rPr>
              <a:t>KIT</a:t>
            </a:r>
            <a:r>
              <a:rPr sz="2750" spc="12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750" spc="330" dirty="0">
                <a:solidFill>
                  <a:srgbClr val="231F20"/>
                </a:solidFill>
                <a:latin typeface="Tahoma"/>
                <a:cs typeface="Tahoma"/>
              </a:rPr>
              <a:t>tiptur</a:t>
            </a:r>
            <a:endParaRPr sz="275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956596" y="6879832"/>
            <a:ext cx="47136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756025" algn="l"/>
              </a:tabLst>
            </a:pPr>
            <a:r>
              <a:rPr sz="4950" b="1" spc="300" dirty="0">
                <a:solidFill>
                  <a:srgbClr val="231F20"/>
                </a:solidFill>
                <a:latin typeface="Tahoma"/>
                <a:cs typeface="Tahoma"/>
              </a:rPr>
              <a:t>S</a:t>
            </a:r>
            <a:r>
              <a:rPr sz="4950" b="1" spc="-180" dirty="0">
                <a:solidFill>
                  <a:srgbClr val="231F20"/>
                </a:solidFill>
                <a:latin typeface="Tahoma"/>
                <a:cs typeface="Tahoma"/>
              </a:rPr>
              <a:t>u</a:t>
            </a:r>
            <a:r>
              <a:rPr sz="4950" b="1" spc="45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4950" b="1" spc="-26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4950" b="1" spc="-225" dirty="0">
                <a:solidFill>
                  <a:srgbClr val="231F20"/>
                </a:solidFill>
                <a:latin typeface="Tahoma"/>
                <a:cs typeface="Tahoma"/>
              </a:rPr>
              <a:t>i</a:t>
            </a:r>
            <a:r>
              <a:rPr sz="4950" b="1" spc="-170" dirty="0">
                <a:solidFill>
                  <a:srgbClr val="231F20"/>
                </a:solidFill>
                <a:latin typeface="Tahoma"/>
                <a:cs typeface="Tahoma"/>
              </a:rPr>
              <a:t>tt</a:t>
            </a:r>
            <a:r>
              <a:rPr sz="4950" b="1" spc="220" dirty="0">
                <a:solidFill>
                  <a:srgbClr val="231F20"/>
                </a:solidFill>
                <a:latin typeface="Tahoma"/>
                <a:cs typeface="Tahoma"/>
              </a:rPr>
              <a:t>e</a:t>
            </a:r>
            <a:r>
              <a:rPr sz="4950" b="1" spc="65" dirty="0">
                <a:solidFill>
                  <a:srgbClr val="231F20"/>
                </a:solidFill>
                <a:latin typeface="Tahoma"/>
                <a:cs typeface="Tahoma"/>
              </a:rPr>
              <a:t>d</a:t>
            </a:r>
            <a:r>
              <a:rPr sz="4950" b="1" dirty="0">
                <a:solidFill>
                  <a:srgbClr val="231F20"/>
                </a:solidFill>
                <a:latin typeface="Tahoma"/>
                <a:cs typeface="Tahoma"/>
              </a:rPr>
              <a:t>	</a:t>
            </a:r>
            <a:r>
              <a:rPr sz="4950" b="1" spc="5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4950" b="1" spc="-60" dirty="0">
                <a:solidFill>
                  <a:srgbClr val="231F20"/>
                </a:solidFill>
                <a:latin typeface="Tahoma"/>
                <a:cs typeface="Tahoma"/>
              </a:rPr>
              <a:t>y</a:t>
            </a:r>
            <a:r>
              <a:rPr sz="4950" b="1" spc="-615" dirty="0">
                <a:solidFill>
                  <a:srgbClr val="231F20"/>
                </a:solidFill>
                <a:latin typeface="Tahoma"/>
                <a:cs typeface="Tahoma"/>
              </a:rPr>
              <a:t>:</a:t>
            </a:r>
            <a:endParaRPr sz="49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55117" y="7649488"/>
            <a:ext cx="5916295" cy="199643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58445" marR="250825" algn="ctr">
              <a:lnSpc>
                <a:spcPct val="107800"/>
              </a:lnSpc>
              <a:spcBef>
                <a:spcPts val="90"/>
              </a:spcBef>
            </a:pPr>
            <a:r>
              <a:rPr sz="3000" b="1" spc="-30" dirty="0">
                <a:solidFill>
                  <a:srgbClr val="231F20"/>
                </a:solidFill>
                <a:latin typeface="Tahoma"/>
                <a:cs typeface="Tahoma"/>
              </a:rPr>
              <a:t>Pavan </a:t>
            </a:r>
            <a:r>
              <a:rPr sz="3000" b="1" spc="-80" dirty="0">
                <a:solidFill>
                  <a:srgbClr val="231F20"/>
                </a:solidFill>
                <a:latin typeface="Tahoma"/>
                <a:cs typeface="Tahoma"/>
              </a:rPr>
              <a:t>Kumar </a:t>
            </a:r>
            <a:r>
              <a:rPr sz="3000" b="1" spc="-140" dirty="0">
                <a:solidFill>
                  <a:srgbClr val="231F20"/>
                </a:solidFill>
                <a:latin typeface="Tahoma"/>
                <a:cs typeface="Tahoma"/>
              </a:rPr>
              <a:t>N(1KI19CS0</a:t>
            </a:r>
            <a:r>
              <a:rPr lang="en-IN" sz="3000" b="1" spc="-140" dirty="0">
                <a:solidFill>
                  <a:srgbClr val="231F20"/>
                </a:solidFill>
                <a:latin typeface="Tahoma"/>
                <a:cs typeface="Tahoma"/>
              </a:rPr>
              <a:t>59</a:t>
            </a:r>
            <a:r>
              <a:rPr sz="3000" b="1" spc="-140" dirty="0">
                <a:solidFill>
                  <a:srgbClr val="231F20"/>
                </a:solidFill>
                <a:latin typeface="Tahoma"/>
                <a:cs typeface="Tahoma"/>
              </a:rPr>
              <a:t>) </a:t>
            </a:r>
            <a:r>
              <a:rPr sz="3000" b="1" spc="-8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45" dirty="0">
                <a:solidFill>
                  <a:srgbClr val="231F20"/>
                </a:solidFill>
                <a:latin typeface="Tahoma"/>
                <a:cs typeface="Tahoma"/>
              </a:rPr>
              <a:t>Shreyas</a:t>
            </a:r>
            <a:r>
              <a:rPr sz="3000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60" dirty="0">
                <a:solidFill>
                  <a:srgbClr val="231F20"/>
                </a:solidFill>
                <a:latin typeface="Tahoma"/>
                <a:cs typeface="Tahoma"/>
              </a:rPr>
              <a:t>B</a:t>
            </a:r>
            <a:r>
              <a:rPr sz="3000" b="1" spc="-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-190" dirty="0">
                <a:solidFill>
                  <a:srgbClr val="231F20"/>
                </a:solidFill>
                <a:latin typeface="Tahoma"/>
                <a:cs typeface="Tahoma"/>
              </a:rPr>
              <a:t>R(1KI19CS100)</a:t>
            </a:r>
            <a:endParaRPr sz="3000" dirty="0">
              <a:latin typeface="Tahoma"/>
              <a:cs typeface="Tahoma"/>
            </a:endParaRPr>
          </a:p>
          <a:p>
            <a:pPr marL="12700" marR="5080" algn="ctr">
              <a:lnSpc>
                <a:spcPts val="3879"/>
              </a:lnSpc>
              <a:spcBef>
                <a:spcPts val="105"/>
              </a:spcBef>
            </a:pPr>
            <a:r>
              <a:rPr sz="3000" b="1" dirty="0">
                <a:solidFill>
                  <a:srgbClr val="231F20"/>
                </a:solidFill>
                <a:latin typeface="Tahoma"/>
                <a:cs typeface="Tahoma"/>
              </a:rPr>
              <a:t>Vishveshwara</a:t>
            </a:r>
            <a:r>
              <a:rPr sz="3000" b="1" spc="-8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140" dirty="0">
                <a:solidFill>
                  <a:srgbClr val="231F20"/>
                </a:solidFill>
                <a:latin typeface="Tahoma"/>
                <a:cs typeface="Tahoma"/>
              </a:rPr>
              <a:t>M</a:t>
            </a:r>
            <a:r>
              <a:rPr sz="3000" b="1" spc="-8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-240" dirty="0">
                <a:solidFill>
                  <a:srgbClr val="231F20"/>
                </a:solidFill>
                <a:latin typeface="Tahoma"/>
                <a:cs typeface="Tahoma"/>
              </a:rPr>
              <a:t>N(1KI19CS119) </a:t>
            </a:r>
            <a:r>
              <a:rPr sz="3000" b="1" spc="-86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231F20"/>
                </a:solidFill>
                <a:latin typeface="Tahoma"/>
                <a:cs typeface="Tahoma"/>
              </a:rPr>
              <a:t>Vismaya</a:t>
            </a:r>
            <a:r>
              <a:rPr sz="3000" b="1" spc="-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-60" dirty="0">
                <a:solidFill>
                  <a:srgbClr val="231F20"/>
                </a:solidFill>
                <a:latin typeface="Tahoma"/>
                <a:cs typeface="Tahoma"/>
              </a:rPr>
              <a:t>K</a:t>
            </a:r>
            <a:r>
              <a:rPr sz="3000" b="1" spc="-75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3000" b="1" spc="-175" dirty="0">
                <a:solidFill>
                  <a:srgbClr val="231F20"/>
                </a:solidFill>
                <a:latin typeface="Tahoma"/>
                <a:cs typeface="Tahoma"/>
              </a:rPr>
              <a:t>S(1KI19CS12</a:t>
            </a:r>
            <a:r>
              <a:rPr lang="en-IN" sz="3000" b="1" spc="-175" dirty="0">
                <a:solidFill>
                  <a:srgbClr val="231F20"/>
                </a:solidFill>
                <a:latin typeface="Tahoma"/>
                <a:cs typeface="Tahoma"/>
              </a:rPr>
              <a:t>1</a:t>
            </a:r>
            <a:r>
              <a:rPr sz="3000" b="1" spc="-175" dirty="0">
                <a:solidFill>
                  <a:srgbClr val="231F20"/>
                </a:solidFill>
                <a:latin typeface="Tahoma"/>
                <a:cs typeface="Tahoma"/>
              </a:rPr>
              <a:t>)</a:t>
            </a:r>
            <a:endParaRPr sz="30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8000" cy="10287000"/>
            <a:chOff x="0" y="3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461884" y="4440133"/>
              <a:ext cx="825500" cy="788035"/>
            </a:xfrm>
            <a:custGeom>
              <a:avLst/>
              <a:gdLst/>
              <a:ahLst/>
              <a:cxnLst/>
              <a:rect l="l" t="t" r="r" b="b"/>
              <a:pathLst>
                <a:path w="825500" h="788035">
                  <a:moveTo>
                    <a:pt x="803869" y="782474"/>
                  </a:moveTo>
                  <a:lnTo>
                    <a:pt x="750867" y="766991"/>
                  </a:lnTo>
                  <a:lnTo>
                    <a:pt x="701161" y="749427"/>
                  </a:lnTo>
                  <a:lnTo>
                    <a:pt x="652097" y="729095"/>
                  </a:lnTo>
                  <a:lnTo>
                    <a:pt x="603751" y="706028"/>
                  </a:lnTo>
                  <a:lnTo>
                    <a:pt x="556198" y="680260"/>
                  </a:lnTo>
                  <a:lnTo>
                    <a:pt x="509513" y="651825"/>
                  </a:lnTo>
                  <a:lnTo>
                    <a:pt x="469604" y="624370"/>
                  </a:lnTo>
                  <a:lnTo>
                    <a:pt x="430950" y="595516"/>
                  </a:lnTo>
                  <a:lnTo>
                    <a:pt x="393540" y="565249"/>
                  </a:lnTo>
                  <a:lnTo>
                    <a:pt x="357361" y="533553"/>
                  </a:lnTo>
                  <a:lnTo>
                    <a:pt x="322401" y="500413"/>
                  </a:lnTo>
                  <a:lnTo>
                    <a:pt x="288648" y="465813"/>
                  </a:lnTo>
                  <a:lnTo>
                    <a:pt x="256091" y="429740"/>
                  </a:lnTo>
                  <a:lnTo>
                    <a:pt x="224717" y="392177"/>
                  </a:lnTo>
                  <a:lnTo>
                    <a:pt x="194515" y="353108"/>
                  </a:lnTo>
                  <a:lnTo>
                    <a:pt x="165473" y="312520"/>
                  </a:lnTo>
                  <a:lnTo>
                    <a:pt x="137579" y="270397"/>
                  </a:lnTo>
                  <a:lnTo>
                    <a:pt x="110820" y="226723"/>
                  </a:lnTo>
                  <a:lnTo>
                    <a:pt x="85185" y="181483"/>
                  </a:lnTo>
                  <a:lnTo>
                    <a:pt x="60662" y="134663"/>
                  </a:lnTo>
                  <a:lnTo>
                    <a:pt x="37240" y="86246"/>
                  </a:lnTo>
                  <a:lnTo>
                    <a:pt x="14905" y="36219"/>
                  </a:lnTo>
                  <a:lnTo>
                    <a:pt x="0" y="0"/>
                  </a:lnTo>
                  <a:lnTo>
                    <a:pt x="10002" y="9545"/>
                  </a:lnTo>
                  <a:lnTo>
                    <a:pt x="20102" y="34088"/>
                  </a:lnTo>
                  <a:lnTo>
                    <a:pt x="42376" y="83998"/>
                  </a:lnTo>
                  <a:lnTo>
                    <a:pt x="65724" y="132279"/>
                  </a:lnTo>
                  <a:lnTo>
                    <a:pt x="90156" y="178948"/>
                  </a:lnTo>
                  <a:lnTo>
                    <a:pt x="115688" y="224023"/>
                  </a:lnTo>
                  <a:lnTo>
                    <a:pt x="142331" y="267523"/>
                  </a:lnTo>
                  <a:lnTo>
                    <a:pt x="170100" y="309464"/>
                  </a:lnTo>
                  <a:lnTo>
                    <a:pt x="199006" y="349865"/>
                  </a:lnTo>
                  <a:lnTo>
                    <a:pt x="229064" y="388743"/>
                  </a:lnTo>
                  <a:lnTo>
                    <a:pt x="260286" y="426116"/>
                  </a:lnTo>
                  <a:lnTo>
                    <a:pt x="292686" y="462002"/>
                  </a:lnTo>
                  <a:lnTo>
                    <a:pt x="326276" y="496418"/>
                  </a:lnTo>
                  <a:lnTo>
                    <a:pt x="361070" y="529382"/>
                  </a:lnTo>
                  <a:lnTo>
                    <a:pt x="397082" y="560912"/>
                  </a:lnTo>
                  <a:lnTo>
                    <a:pt x="434323" y="591026"/>
                  </a:lnTo>
                  <a:lnTo>
                    <a:pt x="472808" y="619742"/>
                  </a:lnTo>
                  <a:lnTo>
                    <a:pt x="512549" y="647076"/>
                  </a:lnTo>
                  <a:lnTo>
                    <a:pt x="559086" y="675440"/>
                  </a:lnTo>
                  <a:lnTo>
                    <a:pt x="606343" y="701073"/>
                  </a:lnTo>
                  <a:lnTo>
                    <a:pt x="654323" y="723975"/>
                  </a:lnTo>
                  <a:lnTo>
                    <a:pt x="703026" y="744146"/>
                  </a:lnTo>
                  <a:lnTo>
                    <a:pt x="752468" y="761591"/>
                  </a:lnTo>
                  <a:lnTo>
                    <a:pt x="802583" y="776290"/>
                  </a:lnTo>
                  <a:lnTo>
                    <a:pt x="817642" y="780270"/>
                  </a:lnTo>
                  <a:lnTo>
                    <a:pt x="825379" y="787653"/>
                  </a:lnTo>
                  <a:lnTo>
                    <a:pt x="803869" y="782474"/>
                  </a:lnTo>
                  <a:close/>
                </a:path>
                <a:path w="825500" h="788035">
                  <a:moveTo>
                    <a:pt x="513183" y="647462"/>
                  </a:moveTo>
                  <a:lnTo>
                    <a:pt x="472806" y="619740"/>
                  </a:lnTo>
                  <a:lnTo>
                    <a:pt x="434322" y="591025"/>
                  </a:lnTo>
                  <a:lnTo>
                    <a:pt x="397080" y="560911"/>
                  </a:lnTo>
                  <a:lnTo>
                    <a:pt x="361069" y="529381"/>
                  </a:lnTo>
                  <a:lnTo>
                    <a:pt x="326275" y="496416"/>
                  </a:lnTo>
                  <a:lnTo>
                    <a:pt x="292685" y="462000"/>
                  </a:lnTo>
                  <a:lnTo>
                    <a:pt x="260285" y="426115"/>
                  </a:lnTo>
                  <a:lnTo>
                    <a:pt x="229063" y="388742"/>
                  </a:lnTo>
                  <a:lnTo>
                    <a:pt x="199005" y="349864"/>
                  </a:lnTo>
                  <a:lnTo>
                    <a:pt x="170099" y="309463"/>
                  </a:lnTo>
                  <a:lnTo>
                    <a:pt x="142331" y="267522"/>
                  </a:lnTo>
                  <a:lnTo>
                    <a:pt x="115687" y="224022"/>
                  </a:lnTo>
                  <a:lnTo>
                    <a:pt x="90156" y="178947"/>
                  </a:lnTo>
                  <a:lnTo>
                    <a:pt x="65723" y="132278"/>
                  </a:lnTo>
                  <a:lnTo>
                    <a:pt x="42376" y="83997"/>
                  </a:lnTo>
                  <a:lnTo>
                    <a:pt x="20101" y="34087"/>
                  </a:lnTo>
                  <a:lnTo>
                    <a:pt x="10002" y="9545"/>
                  </a:lnTo>
                  <a:lnTo>
                    <a:pt x="14010" y="13369"/>
                  </a:lnTo>
                  <a:lnTo>
                    <a:pt x="22832" y="34809"/>
                  </a:lnTo>
                  <a:lnTo>
                    <a:pt x="45103" y="84718"/>
                  </a:lnTo>
                  <a:lnTo>
                    <a:pt x="68439" y="132996"/>
                  </a:lnTo>
                  <a:lnTo>
                    <a:pt x="92852" y="179660"/>
                  </a:lnTo>
                  <a:lnTo>
                    <a:pt x="118349" y="224726"/>
                  </a:lnTo>
                  <a:lnTo>
                    <a:pt x="144942" y="268213"/>
                  </a:lnTo>
                  <a:lnTo>
                    <a:pt x="172640" y="310135"/>
                  </a:lnTo>
                  <a:lnTo>
                    <a:pt x="201452" y="350511"/>
                  </a:lnTo>
                  <a:lnTo>
                    <a:pt x="231390" y="389357"/>
                  </a:lnTo>
                  <a:lnTo>
                    <a:pt x="262461" y="426691"/>
                  </a:lnTo>
                  <a:lnTo>
                    <a:pt x="294677" y="462528"/>
                  </a:lnTo>
                  <a:lnTo>
                    <a:pt x="328047" y="496886"/>
                  </a:lnTo>
                  <a:lnTo>
                    <a:pt x="362581" y="529781"/>
                  </a:lnTo>
                  <a:lnTo>
                    <a:pt x="398289" y="561231"/>
                  </a:lnTo>
                  <a:lnTo>
                    <a:pt x="435180" y="591253"/>
                  </a:lnTo>
                  <a:lnTo>
                    <a:pt x="473264" y="619862"/>
                  </a:lnTo>
                  <a:lnTo>
                    <a:pt x="512552" y="647077"/>
                  </a:lnTo>
                  <a:lnTo>
                    <a:pt x="513183" y="647462"/>
                  </a:lnTo>
                  <a:close/>
                </a:path>
                <a:path w="825500" h="788035">
                  <a:moveTo>
                    <a:pt x="804049" y="776642"/>
                  </a:moveTo>
                  <a:lnTo>
                    <a:pt x="754958" y="762248"/>
                  </a:lnTo>
                  <a:lnTo>
                    <a:pt x="705036" y="744676"/>
                  </a:lnTo>
                  <a:lnTo>
                    <a:pt x="655681" y="724333"/>
                  </a:lnTo>
                  <a:lnTo>
                    <a:pt x="607047" y="701258"/>
                  </a:lnTo>
                  <a:lnTo>
                    <a:pt x="559285" y="675492"/>
                  </a:lnTo>
                  <a:lnTo>
                    <a:pt x="512549" y="647075"/>
                  </a:lnTo>
                  <a:lnTo>
                    <a:pt x="473262" y="619861"/>
                  </a:lnTo>
                  <a:lnTo>
                    <a:pt x="435178" y="591251"/>
                  </a:lnTo>
                  <a:lnTo>
                    <a:pt x="398287" y="561230"/>
                  </a:lnTo>
                  <a:lnTo>
                    <a:pt x="362580" y="529780"/>
                  </a:lnTo>
                  <a:lnTo>
                    <a:pt x="328046" y="496884"/>
                  </a:lnTo>
                  <a:lnTo>
                    <a:pt x="294676" y="462527"/>
                  </a:lnTo>
                  <a:lnTo>
                    <a:pt x="262460" y="426689"/>
                  </a:lnTo>
                  <a:lnTo>
                    <a:pt x="231389" y="389356"/>
                  </a:lnTo>
                  <a:lnTo>
                    <a:pt x="201451" y="350510"/>
                  </a:lnTo>
                  <a:lnTo>
                    <a:pt x="172639" y="310134"/>
                  </a:lnTo>
                  <a:lnTo>
                    <a:pt x="144941" y="268212"/>
                  </a:lnTo>
                  <a:lnTo>
                    <a:pt x="118348" y="224725"/>
                  </a:lnTo>
                  <a:lnTo>
                    <a:pt x="92851" y="179659"/>
                  </a:lnTo>
                  <a:lnTo>
                    <a:pt x="68439" y="132995"/>
                  </a:lnTo>
                  <a:lnTo>
                    <a:pt x="45102" y="84717"/>
                  </a:lnTo>
                  <a:lnTo>
                    <a:pt x="22831" y="34808"/>
                  </a:lnTo>
                  <a:lnTo>
                    <a:pt x="14010" y="13369"/>
                  </a:lnTo>
                  <a:lnTo>
                    <a:pt x="24110" y="23008"/>
                  </a:lnTo>
                  <a:lnTo>
                    <a:pt x="27955" y="32354"/>
                  </a:lnTo>
                  <a:lnTo>
                    <a:pt x="50063" y="81928"/>
                  </a:lnTo>
                  <a:lnTo>
                    <a:pt x="73233" y="129905"/>
                  </a:lnTo>
                  <a:lnTo>
                    <a:pt x="97477" y="176302"/>
                  </a:lnTo>
                  <a:lnTo>
                    <a:pt x="122807" y="221132"/>
                  </a:lnTo>
                  <a:lnTo>
                    <a:pt x="149235" y="264411"/>
                  </a:lnTo>
                  <a:lnTo>
                    <a:pt x="176771" y="306154"/>
                  </a:lnTo>
                  <a:lnTo>
                    <a:pt x="205429" y="346376"/>
                  </a:lnTo>
                  <a:lnTo>
                    <a:pt x="235219" y="385092"/>
                  </a:lnTo>
                  <a:lnTo>
                    <a:pt x="266153" y="422316"/>
                  </a:lnTo>
                  <a:lnTo>
                    <a:pt x="298243" y="458064"/>
                  </a:lnTo>
                  <a:lnTo>
                    <a:pt x="331501" y="492351"/>
                  </a:lnTo>
                  <a:lnTo>
                    <a:pt x="365938" y="525191"/>
                  </a:lnTo>
                  <a:lnTo>
                    <a:pt x="401567" y="556601"/>
                  </a:lnTo>
                  <a:lnTo>
                    <a:pt x="438398" y="586593"/>
                  </a:lnTo>
                  <a:lnTo>
                    <a:pt x="476443" y="615185"/>
                  </a:lnTo>
                  <a:lnTo>
                    <a:pt x="515715" y="642390"/>
                  </a:lnTo>
                  <a:lnTo>
                    <a:pt x="565959" y="672812"/>
                  </a:lnTo>
                  <a:lnTo>
                    <a:pt x="612218" y="697580"/>
                  </a:lnTo>
                  <a:lnTo>
                    <a:pt x="659363" y="719835"/>
                  </a:lnTo>
                  <a:lnTo>
                    <a:pt x="707321" y="739544"/>
                  </a:lnTo>
                  <a:lnTo>
                    <a:pt x="756021" y="756673"/>
                  </a:lnTo>
                  <a:lnTo>
                    <a:pt x="805391" y="771189"/>
                  </a:lnTo>
                  <a:lnTo>
                    <a:pt x="809174" y="772189"/>
                  </a:lnTo>
                  <a:lnTo>
                    <a:pt x="817127" y="779778"/>
                  </a:lnTo>
                  <a:lnTo>
                    <a:pt x="804049" y="776642"/>
                  </a:lnTo>
                  <a:close/>
                </a:path>
                <a:path w="825500" h="788035">
                  <a:moveTo>
                    <a:pt x="809174" y="772189"/>
                  </a:moveTo>
                  <a:lnTo>
                    <a:pt x="805391" y="771189"/>
                  </a:lnTo>
                  <a:lnTo>
                    <a:pt x="809041" y="772062"/>
                  </a:lnTo>
                  <a:lnTo>
                    <a:pt x="809174" y="772189"/>
                  </a:lnTo>
                  <a:close/>
                </a:path>
                <a:path w="825500" h="788035">
                  <a:moveTo>
                    <a:pt x="805312" y="777012"/>
                  </a:moveTo>
                  <a:lnTo>
                    <a:pt x="804049" y="776642"/>
                  </a:lnTo>
                  <a:lnTo>
                    <a:pt x="817127" y="779778"/>
                  </a:lnTo>
                  <a:lnTo>
                    <a:pt x="805312" y="777012"/>
                  </a:lnTo>
                  <a:close/>
                </a:path>
                <a:path w="825500" h="788035">
                  <a:moveTo>
                    <a:pt x="817642" y="780270"/>
                  </a:moveTo>
                  <a:lnTo>
                    <a:pt x="805312" y="777012"/>
                  </a:lnTo>
                  <a:lnTo>
                    <a:pt x="817223" y="779870"/>
                  </a:lnTo>
                  <a:lnTo>
                    <a:pt x="817642" y="780270"/>
                  </a:lnTo>
                  <a:close/>
                </a:path>
                <a:path w="825500" h="788035">
                  <a:moveTo>
                    <a:pt x="805282" y="777004"/>
                  </a:moveTo>
                  <a:lnTo>
                    <a:pt x="802583" y="776290"/>
                  </a:lnTo>
                  <a:lnTo>
                    <a:pt x="804049" y="776642"/>
                  </a:lnTo>
                  <a:lnTo>
                    <a:pt x="805282" y="777004"/>
                  </a:lnTo>
                  <a:close/>
                </a:path>
              </a:pathLst>
            </a:custGeom>
            <a:solidFill>
              <a:srgbClr val="04040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8601" y="3"/>
              <a:ext cx="6444209" cy="102869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21469" y="37705"/>
            <a:ext cx="7061200" cy="1417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382645" algn="l"/>
              </a:tabLst>
            </a:pPr>
            <a:r>
              <a:rPr sz="9100" spc="-459" dirty="0">
                <a:solidFill>
                  <a:srgbClr val="231F20"/>
                </a:solidFill>
              </a:rPr>
              <a:t>F</a:t>
            </a:r>
            <a:r>
              <a:rPr sz="9100" spc="-95" dirty="0">
                <a:solidFill>
                  <a:srgbClr val="231F20"/>
                </a:solidFill>
              </a:rPr>
              <a:t>L</a:t>
            </a:r>
            <a:r>
              <a:rPr sz="9100" spc="-160" dirty="0">
                <a:solidFill>
                  <a:srgbClr val="231F20"/>
                </a:solidFill>
              </a:rPr>
              <a:t>O</a:t>
            </a:r>
            <a:r>
              <a:rPr sz="9100" spc="-1680" dirty="0">
                <a:solidFill>
                  <a:srgbClr val="231F20"/>
                </a:solidFill>
              </a:rPr>
              <a:t>W</a:t>
            </a:r>
            <a:r>
              <a:rPr sz="9100" dirty="0">
                <a:solidFill>
                  <a:srgbClr val="231F20"/>
                </a:solidFill>
              </a:rPr>
              <a:t>	</a:t>
            </a:r>
            <a:r>
              <a:rPr sz="9100" spc="459" dirty="0">
                <a:solidFill>
                  <a:srgbClr val="231F20"/>
                </a:solidFill>
              </a:rPr>
              <a:t>C</a:t>
            </a:r>
            <a:r>
              <a:rPr sz="9100" spc="235" dirty="0">
                <a:solidFill>
                  <a:srgbClr val="231F20"/>
                </a:solidFill>
              </a:rPr>
              <a:t>H</a:t>
            </a:r>
            <a:r>
              <a:rPr sz="9100" spc="155" dirty="0">
                <a:solidFill>
                  <a:srgbClr val="231F20"/>
                </a:solidFill>
              </a:rPr>
              <a:t>A</a:t>
            </a:r>
            <a:r>
              <a:rPr sz="9100" spc="810" dirty="0">
                <a:solidFill>
                  <a:srgbClr val="231F20"/>
                </a:solidFill>
              </a:rPr>
              <a:t>R</a:t>
            </a:r>
            <a:r>
              <a:rPr sz="9100" spc="-1505" dirty="0">
                <a:solidFill>
                  <a:srgbClr val="231F20"/>
                </a:solidFill>
              </a:rPr>
              <a:t>T</a:t>
            </a:r>
            <a:endParaRPr sz="91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05102" y="0"/>
            <a:ext cx="6386062" cy="37215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54797"/>
            <a:ext cx="7010399" cy="49053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8122" y="6802196"/>
            <a:ext cx="17820005" cy="2733675"/>
            <a:chOff x="468122" y="6802196"/>
            <a:chExt cx="17820005" cy="27336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122" y="6802196"/>
              <a:ext cx="10848974" cy="2733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1973" y="6802196"/>
              <a:ext cx="7016026" cy="27336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280286"/>
            <a:ext cx="3554095" cy="1051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700" spc="-70" dirty="0">
                <a:solidFill>
                  <a:srgbClr val="E37D3F"/>
                </a:solidFill>
              </a:rPr>
              <a:t>DATASET</a:t>
            </a:r>
            <a:endParaRPr sz="6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5510" y="8765587"/>
              <a:ext cx="4124324" cy="43814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0190" y="8765587"/>
              <a:ext cx="4124324" cy="4381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252" y="1834894"/>
              <a:ext cx="6229349" cy="600074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99803" y="233954"/>
            <a:ext cx="13020675" cy="1341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458720" algn="l"/>
                <a:tab pos="5030470" algn="l"/>
              </a:tabLst>
            </a:pPr>
            <a:r>
              <a:rPr sz="8600" spc="-190" dirty="0">
                <a:solidFill>
                  <a:srgbClr val="231F20"/>
                </a:solidFill>
              </a:rPr>
              <a:t>E</a:t>
            </a:r>
            <a:r>
              <a:rPr sz="8600" spc="375" dirty="0">
                <a:solidFill>
                  <a:srgbClr val="231F20"/>
                </a:solidFill>
              </a:rPr>
              <a:t>D</a:t>
            </a:r>
            <a:r>
              <a:rPr sz="8600" spc="-695" dirty="0">
                <a:solidFill>
                  <a:srgbClr val="231F20"/>
                </a:solidFill>
              </a:rPr>
              <a:t>A</a:t>
            </a:r>
            <a:r>
              <a:rPr sz="8600" dirty="0">
                <a:solidFill>
                  <a:srgbClr val="231F20"/>
                </a:solidFill>
              </a:rPr>
              <a:t>	</a:t>
            </a:r>
            <a:r>
              <a:rPr sz="8600" spc="150" dirty="0">
                <a:solidFill>
                  <a:srgbClr val="231F20"/>
                </a:solidFill>
              </a:rPr>
              <a:t>A</a:t>
            </a:r>
            <a:r>
              <a:rPr sz="8600" spc="-55" dirty="0">
                <a:solidFill>
                  <a:srgbClr val="231F20"/>
                </a:solidFill>
              </a:rPr>
              <a:t>N</a:t>
            </a:r>
            <a:r>
              <a:rPr sz="8600" spc="-470" dirty="0">
                <a:solidFill>
                  <a:srgbClr val="231F20"/>
                </a:solidFill>
              </a:rPr>
              <a:t>D</a:t>
            </a:r>
            <a:r>
              <a:rPr sz="8600" dirty="0">
                <a:solidFill>
                  <a:srgbClr val="231F20"/>
                </a:solidFill>
              </a:rPr>
              <a:t>	</a:t>
            </a:r>
            <a:r>
              <a:rPr sz="8600" spc="35" dirty="0">
                <a:solidFill>
                  <a:srgbClr val="231F20"/>
                </a:solidFill>
              </a:rPr>
              <a:t>V</a:t>
            </a:r>
            <a:r>
              <a:rPr sz="8600" spc="1045" dirty="0">
                <a:solidFill>
                  <a:srgbClr val="231F20"/>
                </a:solidFill>
              </a:rPr>
              <a:t>I</a:t>
            </a:r>
            <a:r>
              <a:rPr sz="8600" spc="885" dirty="0">
                <a:solidFill>
                  <a:srgbClr val="231F20"/>
                </a:solidFill>
              </a:rPr>
              <a:t>S</a:t>
            </a:r>
            <a:r>
              <a:rPr sz="8600" spc="90" dirty="0">
                <a:solidFill>
                  <a:srgbClr val="231F20"/>
                </a:solidFill>
              </a:rPr>
              <a:t>U</a:t>
            </a:r>
            <a:r>
              <a:rPr sz="8600" spc="150" dirty="0">
                <a:solidFill>
                  <a:srgbClr val="231F20"/>
                </a:solidFill>
              </a:rPr>
              <a:t>A</a:t>
            </a:r>
            <a:r>
              <a:rPr sz="8600" spc="-85" dirty="0">
                <a:solidFill>
                  <a:srgbClr val="231F20"/>
                </a:solidFill>
              </a:rPr>
              <a:t>L</a:t>
            </a:r>
            <a:r>
              <a:rPr sz="8600" spc="1045" dirty="0">
                <a:solidFill>
                  <a:srgbClr val="231F20"/>
                </a:solidFill>
              </a:rPr>
              <a:t>I</a:t>
            </a:r>
            <a:r>
              <a:rPr sz="8600" spc="-235" dirty="0">
                <a:solidFill>
                  <a:srgbClr val="231F20"/>
                </a:solidFill>
              </a:rPr>
              <a:t>Z</a:t>
            </a:r>
            <a:r>
              <a:rPr sz="8600" spc="150" dirty="0">
                <a:solidFill>
                  <a:srgbClr val="231F20"/>
                </a:solidFill>
              </a:rPr>
              <a:t>A</a:t>
            </a:r>
            <a:r>
              <a:rPr sz="8600" spc="-580" dirty="0">
                <a:solidFill>
                  <a:srgbClr val="231F20"/>
                </a:solidFill>
              </a:rPr>
              <a:t>T</a:t>
            </a:r>
            <a:r>
              <a:rPr sz="8600" spc="1045" dirty="0">
                <a:solidFill>
                  <a:srgbClr val="231F20"/>
                </a:solidFill>
              </a:rPr>
              <a:t>I</a:t>
            </a:r>
            <a:r>
              <a:rPr sz="8600" spc="-145" dirty="0">
                <a:solidFill>
                  <a:srgbClr val="231F20"/>
                </a:solidFill>
              </a:rPr>
              <a:t>O</a:t>
            </a:r>
            <a:r>
              <a:rPr sz="8600" spc="-900" dirty="0">
                <a:solidFill>
                  <a:srgbClr val="231F20"/>
                </a:solidFill>
              </a:rPr>
              <a:t>N</a:t>
            </a:r>
            <a:endParaRPr sz="8600"/>
          </a:p>
        </p:txBody>
      </p:sp>
      <p:sp>
        <p:nvSpPr>
          <p:cNvPr id="8" name="object 8"/>
          <p:cNvSpPr txBox="1"/>
          <p:nvPr/>
        </p:nvSpPr>
        <p:spPr>
          <a:xfrm>
            <a:off x="3090654" y="7842267"/>
            <a:ext cx="251079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395" dirty="0">
                <a:solidFill>
                  <a:srgbClr val="FDFAFA"/>
                </a:solidFill>
                <a:latin typeface="Trebuchet MS"/>
                <a:cs typeface="Trebuchet MS"/>
              </a:rPr>
              <a:t>1</a:t>
            </a:r>
            <a:endParaRPr sz="305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1596" y="7842267"/>
            <a:ext cx="735203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22190" algn="l"/>
              </a:tabLst>
            </a:pP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2</a:t>
            </a:r>
            <a:r>
              <a:rPr sz="3050" dirty="0">
                <a:solidFill>
                  <a:srgbClr val="FDFAFA"/>
                </a:solidFill>
                <a:latin typeface="Trebuchet MS"/>
                <a:cs typeface="Trebuchet MS"/>
              </a:rPr>
              <a:t>	</a:t>
            </a:r>
            <a:r>
              <a:rPr sz="3050" spc="270" dirty="0">
                <a:solidFill>
                  <a:srgbClr val="FDFAFA"/>
                </a:solidFill>
                <a:latin typeface="Trebuchet MS"/>
                <a:cs typeface="Trebuchet MS"/>
              </a:rPr>
              <a:t>S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100" dirty="0">
                <a:solidFill>
                  <a:srgbClr val="FDFAFA"/>
                </a:solidFill>
                <a:latin typeface="Trebuchet MS"/>
                <a:cs typeface="Trebuchet MS"/>
              </a:rPr>
              <a:t>R</a:t>
            </a:r>
            <a:r>
              <a:rPr sz="3050" spc="-5" dirty="0">
                <a:solidFill>
                  <a:srgbClr val="FDFAFA"/>
                </a:solidFill>
                <a:latin typeface="Trebuchet MS"/>
                <a:cs typeface="Trebuchet MS"/>
              </a:rPr>
              <a:t>A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T</a:t>
            </a:r>
            <a:r>
              <a:rPr sz="3050" spc="-100" dirty="0">
                <a:solidFill>
                  <a:srgbClr val="FDFAFA"/>
                </a:solidFill>
                <a:latin typeface="Trebuchet MS"/>
                <a:cs typeface="Trebuchet MS"/>
              </a:rPr>
              <a:t>E</a:t>
            </a:r>
            <a:r>
              <a:rPr sz="3050" spc="-140" dirty="0">
                <a:solidFill>
                  <a:srgbClr val="FDFAFA"/>
                </a:solidFill>
                <a:latin typeface="Trebuchet MS"/>
                <a:cs typeface="Trebuchet MS"/>
              </a:rPr>
              <a:t>G</a:t>
            </a:r>
            <a:r>
              <a:rPr sz="3050" spc="-275" dirty="0">
                <a:solidFill>
                  <a:srgbClr val="FDFAFA"/>
                </a:solidFill>
                <a:latin typeface="Trebuchet MS"/>
                <a:cs typeface="Trebuchet MS"/>
              </a:rPr>
              <a:t>Y</a:t>
            </a:r>
            <a:r>
              <a:rPr sz="3050" spc="37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45" dirty="0">
                <a:solidFill>
                  <a:srgbClr val="FDFAFA"/>
                </a:solidFill>
                <a:latin typeface="Trebuchet MS"/>
                <a:cs typeface="Trebuchet MS"/>
              </a:rPr>
              <a:t>N</a:t>
            </a:r>
            <a:r>
              <a:rPr sz="3050" spc="-220" dirty="0">
                <a:solidFill>
                  <a:srgbClr val="FDFAFA"/>
                </a:solidFill>
                <a:latin typeface="Trebuchet MS"/>
                <a:cs typeface="Trebuchet MS"/>
              </a:rPr>
              <a:t>°</a:t>
            </a:r>
            <a:r>
              <a:rPr sz="3050" spc="-625" dirty="0">
                <a:solidFill>
                  <a:srgbClr val="FDFAFA"/>
                </a:solidFill>
                <a:latin typeface="Trebuchet MS"/>
                <a:cs typeface="Trebuchet MS"/>
              </a:rPr>
              <a:t> </a:t>
            </a:r>
            <a:r>
              <a:rPr sz="3050" spc="-145" dirty="0">
                <a:solidFill>
                  <a:srgbClr val="FDFAFA"/>
                </a:solidFill>
                <a:latin typeface="Trebuchet MS"/>
                <a:cs typeface="Trebuchet MS"/>
              </a:rPr>
              <a:t>3</a:t>
            </a:r>
            <a:endParaRPr sz="30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97094" y="4995227"/>
            <a:ext cx="114300" cy="1485900"/>
            <a:chOff x="7197094" y="4995227"/>
            <a:chExt cx="114300" cy="148590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7094" y="4995227"/>
              <a:ext cx="114300" cy="114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7094" y="5452427"/>
              <a:ext cx="114300" cy="1142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7094" y="6366827"/>
              <a:ext cx="114300" cy="11429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43728" y="3391548"/>
            <a:ext cx="10123170" cy="41402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184150" algn="ctr">
              <a:lnSpc>
                <a:spcPct val="100000"/>
              </a:lnSpc>
              <a:spcBef>
                <a:spcPts val="575"/>
              </a:spcBef>
            </a:pPr>
            <a:r>
              <a:rPr sz="2600" spc="-75" dirty="0">
                <a:latin typeface="Verdana"/>
                <a:cs typeface="Verdana"/>
              </a:rPr>
              <a:t>E</a:t>
            </a:r>
            <a:r>
              <a:rPr sz="2600" spc="-30" dirty="0">
                <a:latin typeface="Verdana"/>
                <a:cs typeface="Verdana"/>
              </a:rPr>
              <a:t>D</a:t>
            </a:r>
            <a:r>
              <a:rPr sz="2600" spc="-25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60" dirty="0">
                <a:latin typeface="Verdana"/>
                <a:cs typeface="Verdana"/>
              </a:rPr>
              <a:t>&amp;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V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60" dirty="0">
                <a:latin typeface="Verdana"/>
                <a:cs typeface="Verdana"/>
              </a:rPr>
              <a:t>s</a:t>
            </a:r>
            <a:r>
              <a:rPr sz="2600" spc="-55" dirty="0">
                <a:latin typeface="Verdana"/>
                <a:cs typeface="Verdana"/>
              </a:rPr>
              <a:t>u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145" dirty="0">
                <a:latin typeface="Verdana"/>
                <a:cs typeface="Verdana"/>
              </a:rPr>
              <a:t>z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0" dirty="0">
                <a:latin typeface="Verdana"/>
                <a:cs typeface="Verdana"/>
              </a:rPr>
              <a:t>o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-55" dirty="0">
                <a:latin typeface="Verdana"/>
                <a:cs typeface="Verdana"/>
              </a:rPr>
              <a:t>s</a:t>
            </a:r>
            <a:endParaRPr sz="2600">
              <a:latin typeface="Verdana"/>
              <a:cs typeface="Verdana"/>
            </a:endParaRPr>
          </a:p>
          <a:p>
            <a:pPr marR="184150" algn="ctr">
              <a:lnSpc>
                <a:spcPct val="100000"/>
              </a:lnSpc>
              <a:spcBef>
                <a:spcPts val="480"/>
              </a:spcBef>
            </a:pPr>
            <a:r>
              <a:rPr sz="2600" spc="-45" dirty="0">
                <a:latin typeface="Verdana"/>
                <a:cs typeface="Verdana"/>
              </a:rPr>
              <a:t>Heatmap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shows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the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" dirty="0">
                <a:latin typeface="Verdana"/>
                <a:cs typeface="Verdana"/>
              </a:rPr>
              <a:t>correlation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between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5" dirty="0">
                <a:latin typeface="Verdana"/>
                <a:cs typeface="Verdana"/>
              </a:rPr>
              <a:t>different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risk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factors.</a:t>
            </a:r>
            <a:endParaRPr sz="2600">
              <a:latin typeface="Verdana"/>
              <a:cs typeface="Verdana"/>
            </a:endParaRPr>
          </a:p>
          <a:p>
            <a:pPr marR="184150" algn="ctr">
              <a:lnSpc>
                <a:spcPct val="100000"/>
              </a:lnSpc>
              <a:spcBef>
                <a:spcPts val="480"/>
              </a:spcBef>
            </a:pPr>
            <a:r>
              <a:rPr sz="2600" spc="-195" dirty="0">
                <a:latin typeface="Verdana"/>
                <a:cs typeface="Verdana"/>
              </a:rPr>
              <a:t>-</a:t>
            </a:r>
            <a:endParaRPr sz="2600">
              <a:latin typeface="Verdana"/>
              <a:cs typeface="Verdana"/>
            </a:endParaRPr>
          </a:p>
          <a:p>
            <a:pPr marL="931544">
              <a:lnSpc>
                <a:spcPct val="100000"/>
              </a:lnSpc>
              <a:spcBef>
                <a:spcPts val="480"/>
              </a:spcBef>
            </a:pPr>
            <a:r>
              <a:rPr sz="2600" spc="-5" dirty="0">
                <a:latin typeface="Verdana"/>
                <a:cs typeface="Verdana"/>
              </a:rPr>
              <a:t>O</a:t>
            </a:r>
            <a:r>
              <a:rPr sz="2600" spc="50" dirty="0">
                <a:latin typeface="Verdana"/>
                <a:cs typeface="Verdana"/>
              </a:rPr>
              <a:t>b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60" dirty="0">
                <a:latin typeface="Verdana"/>
                <a:cs typeface="Verdana"/>
              </a:rPr>
              <a:t>s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55" dirty="0">
                <a:latin typeface="Verdana"/>
                <a:cs typeface="Verdana"/>
              </a:rPr>
              <a:t>y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55" dirty="0">
                <a:latin typeface="Verdana"/>
                <a:cs typeface="Verdana"/>
              </a:rPr>
              <a:t>eve</a:t>
            </a:r>
            <a:r>
              <a:rPr sz="2600" spc="50" dirty="0">
                <a:latin typeface="Verdana"/>
                <a:cs typeface="Verdana"/>
              </a:rPr>
              <a:t>l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55" dirty="0">
                <a:latin typeface="Verdana"/>
                <a:cs typeface="Verdana"/>
              </a:rPr>
              <a:t>s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h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185" dirty="0">
                <a:latin typeface="Verdana"/>
                <a:cs typeface="Verdana"/>
              </a:rPr>
              <a:t>g</a:t>
            </a:r>
            <a:r>
              <a:rPr sz="2600" spc="-30" dirty="0">
                <a:latin typeface="Verdana"/>
                <a:cs typeface="Verdana"/>
              </a:rPr>
              <a:t>h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55" dirty="0">
                <a:latin typeface="Verdana"/>
                <a:cs typeface="Verdana"/>
              </a:rPr>
              <a:t>y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90" dirty="0">
                <a:latin typeface="Verdana"/>
                <a:cs typeface="Verdana"/>
              </a:rPr>
              <a:t>c</a:t>
            </a:r>
            <a:r>
              <a:rPr sz="2600" spc="30" dirty="0">
                <a:latin typeface="Verdana"/>
                <a:cs typeface="Verdana"/>
              </a:rPr>
              <a:t>o</a:t>
            </a:r>
            <a:r>
              <a:rPr sz="2600" spc="-30" dirty="0">
                <a:latin typeface="Verdana"/>
                <a:cs typeface="Verdana"/>
              </a:rPr>
              <a:t>rr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60" dirty="0">
                <a:latin typeface="Verdana"/>
                <a:cs typeface="Verdana"/>
              </a:rPr>
              <a:t>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w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h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w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185" dirty="0">
                <a:latin typeface="Verdana"/>
                <a:cs typeface="Verdana"/>
              </a:rPr>
              <a:t>g</a:t>
            </a:r>
            <a:r>
              <a:rPr sz="2600" spc="-30" dirty="0">
                <a:latin typeface="Verdana"/>
                <a:cs typeface="Verdana"/>
              </a:rPr>
              <a:t>h</a:t>
            </a:r>
            <a:r>
              <a:rPr sz="2600" spc="45" dirty="0">
                <a:latin typeface="Verdana"/>
                <a:cs typeface="Verdana"/>
              </a:rPr>
              <a:t>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60" dirty="0">
                <a:latin typeface="Verdana"/>
                <a:cs typeface="Verdana"/>
              </a:rPr>
              <a:t>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5" dirty="0">
                <a:latin typeface="Verdana"/>
                <a:cs typeface="Verdana"/>
              </a:rPr>
              <a:t>B</a:t>
            </a:r>
            <a:r>
              <a:rPr sz="2600" spc="165" dirty="0">
                <a:latin typeface="Verdana"/>
                <a:cs typeface="Verdana"/>
              </a:rPr>
              <a:t>M</a:t>
            </a:r>
            <a:r>
              <a:rPr sz="2600" spc="-315" dirty="0">
                <a:latin typeface="Verdana"/>
                <a:cs typeface="Verdana"/>
              </a:rPr>
              <a:t>I</a:t>
            </a:r>
            <a:r>
              <a:rPr sz="2600" spc="-260" dirty="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  <a:p>
            <a:pPr marL="805815" indent="-434340">
              <a:lnSpc>
                <a:spcPct val="115399"/>
              </a:lnSpc>
            </a:pPr>
            <a:r>
              <a:rPr sz="2600" dirty="0">
                <a:latin typeface="Verdana"/>
                <a:cs typeface="Verdana"/>
              </a:rPr>
              <a:t>After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60" dirty="0">
                <a:latin typeface="Verdana"/>
                <a:cs typeface="Verdana"/>
              </a:rPr>
              <a:t>removing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0" dirty="0">
                <a:latin typeface="Verdana"/>
                <a:cs typeface="Verdana"/>
              </a:rPr>
              <a:t>BMI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and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Weight,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we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can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see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that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obesity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level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related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35" dirty="0">
                <a:latin typeface="Verdana"/>
                <a:cs typeface="Verdana"/>
              </a:rPr>
              <a:t>to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40" dirty="0">
                <a:latin typeface="Verdana"/>
                <a:cs typeface="Verdana"/>
              </a:rPr>
              <a:t>Poor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0" dirty="0">
                <a:latin typeface="Verdana"/>
                <a:cs typeface="Verdana"/>
              </a:rPr>
              <a:t>appetite/overeating,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diabetes,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and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race.</a:t>
            </a:r>
            <a:endParaRPr sz="2600">
              <a:latin typeface="Verdana"/>
              <a:cs typeface="Verdana"/>
            </a:endParaRPr>
          </a:p>
          <a:p>
            <a:pPr marL="2155190" marR="186690" indent="-1588770">
              <a:lnSpc>
                <a:spcPct val="115399"/>
              </a:lnSpc>
            </a:pPr>
            <a:r>
              <a:rPr sz="2600" spc="-55" dirty="0">
                <a:latin typeface="Verdana"/>
                <a:cs typeface="Verdana"/>
              </a:rPr>
              <a:t>High</a:t>
            </a:r>
            <a:r>
              <a:rPr sz="2600" spc="-265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correlation: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40" dirty="0">
                <a:latin typeface="Verdana"/>
                <a:cs typeface="Verdana"/>
              </a:rPr>
              <a:t>Poor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appetite/overeating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and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Depressed;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E</a:t>
            </a:r>
            <a:r>
              <a:rPr sz="2600" spc="55" dirty="0">
                <a:latin typeface="Verdana"/>
                <a:cs typeface="Verdana"/>
              </a:rPr>
              <a:t>d</a:t>
            </a:r>
            <a:r>
              <a:rPr sz="2600" spc="-55" dirty="0">
                <a:latin typeface="Verdana"/>
                <a:cs typeface="Verdana"/>
              </a:rPr>
              <a:t>u</a:t>
            </a:r>
            <a:r>
              <a:rPr sz="2600" spc="90" dirty="0">
                <a:latin typeface="Verdana"/>
                <a:cs typeface="Verdana"/>
              </a:rPr>
              <a:t>c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0" dirty="0">
                <a:latin typeface="Verdana"/>
                <a:cs typeface="Verdana"/>
              </a:rPr>
              <a:t>o</a:t>
            </a:r>
            <a:r>
              <a:rPr sz="2600" spc="-25" dirty="0">
                <a:latin typeface="Verdana"/>
                <a:cs typeface="Verdana"/>
              </a:rPr>
              <a:t>n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60" dirty="0">
                <a:latin typeface="Verdana"/>
                <a:cs typeface="Verdana"/>
              </a:rPr>
              <a:t>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F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140" dirty="0">
                <a:latin typeface="Verdana"/>
                <a:cs typeface="Verdana"/>
              </a:rPr>
              <a:t>m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45" dirty="0">
                <a:latin typeface="Verdana"/>
                <a:cs typeface="Verdana"/>
              </a:rPr>
              <a:t>l</a:t>
            </a:r>
            <a:r>
              <a:rPr sz="2600" spc="-55" dirty="0">
                <a:latin typeface="Verdana"/>
                <a:cs typeface="Verdana"/>
              </a:rPr>
              <a:t>y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90" dirty="0">
                <a:latin typeface="Verdana"/>
                <a:cs typeface="Verdana"/>
              </a:rPr>
              <a:t>c</a:t>
            </a:r>
            <a:r>
              <a:rPr sz="2600" spc="30" dirty="0">
                <a:latin typeface="Verdana"/>
                <a:cs typeface="Verdana"/>
              </a:rPr>
              <a:t>o</a:t>
            </a:r>
            <a:r>
              <a:rPr sz="2600" spc="-140" dirty="0">
                <a:latin typeface="Verdana"/>
                <a:cs typeface="Verdana"/>
              </a:rPr>
              <a:t>m</a:t>
            </a:r>
            <a:r>
              <a:rPr sz="2600" spc="-50" dirty="0">
                <a:latin typeface="Verdana"/>
                <a:cs typeface="Verdana"/>
              </a:rPr>
              <a:t>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r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30" dirty="0">
                <a:latin typeface="Verdana"/>
                <a:cs typeface="Verdana"/>
              </a:rPr>
              <a:t>o</a:t>
            </a:r>
            <a:r>
              <a:rPr sz="2600" spc="-490" dirty="0">
                <a:latin typeface="Verdana"/>
                <a:cs typeface="Verdana"/>
              </a:rPr>
              <a:t>;</a:t>
            </a:r>
            <a:endParaRPr sz="2600">
              <a:latin typeface="Verdana"/>
              <a:cs typeface="Verdana"/>
            </a:endParaRPr>
          </a:p>
          <a:p>
            <a:pPr marL="3418840">
              <a:lnSpc>
                <a:spcPct val="100000"/>
              </a:lnSpc>
              <a:spcBef>
                <a:spcPts val="480"/>
              </a:spcBef>
            </a:pPr>
            <a:r>
              <a:rPr sz="2600" spc="10" dirty="0">
                <a:latin typeface="Verdana"/>
                <a:cs typeface="Verdana"/>
              </a:rPr>
              <a:t>H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25" dirty="0">
                <a:latin typeface="Verdana"/>
                <a:cs typeface="Verdana"/>
              </a:rPr>
              <a:t>i</a:t>
            </a:r>
            <a:r>
              <a:rPr sz="2600" spc="-185" dirty="0">
                <a:latin typeface="Verdana"/>
                <a:cs typeface="Verdana"/>
              </a:rPr>
              <a:t>g</a:t>
            </a:r>
            <a:r>
              <a:rPr sz="2600" spc="-30" dirty="0">
                <a:latin typeface="Verdana"/>
                <a:cs typeface="Verdana"/>
              </a:rPr>
              <a:t>h</a:t>
            </a:r>
            <a:r>
              <a:rPr sz="2600" spc="45" dirty="0">
                <a:latin typeface="Verdana"/>
                <a:cs typeface="Verdana"/>
              </a:rPr>
              <a:t>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60" dirty="0">
                <a:latin typeface="Verdana"/>
                <a:cs typeface="Verdana"/>
              </a:rPr>
              <a:t>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G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30" dirty="0">
                <a:latin typeface="Verdana"/>
                <a:cs typeface="Verdana"/>
              </a:rPr>
              <a:t>n</a:t>
            </a:r>
            <a:r>
              <a:rPr sz="2600" spc="55" dirty="0">
                <a:latin typeface="Verdana"/>
                <a:cs typeface="Verdana"/>
              </a:rPr>
              <a:t>d</a:t>
            </a:r>
            <a:r>
              <a:rPr sz="2600" spc="-55" dirty="0">
                <a:latin typeface="Verdana"/>
                <a:cs typeface="Verdana"/>
              </a:rPr>
              <a:t>e</a:t>
            </a:r>
            <a:r>
              <a:rPr sz="2600" spc="-30" dirty="0">
                <a:latin typeface="Verdana"/>
                <a:cs typeface="Verdana"/>
              </a:rPr>
              <a:t>r</a:t>
            </a:r>
            <a:r>
              <a:rPr sz="2600" spc="-490" dirty="0">
                <a:latin typeface="Verdana"/>
                <a:cs typeface="Verdana"/>
              </a:rPr>
              <a:t>;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" y="0"/>
              <a:ext cx="6300913" cy="407536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225718" y="7458135"/>
            <a:ext cx="2059305" cy="644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02590" indent="-403225">
              <a:lnSpc>
                <a:spcPts val="2400"/>
              </a:lnSpc>
              <a:spcBef>
                <a:spcPts val="114"/>
              </a:spcBef>
            </a:pPr>
            <a:r>
              <a:rPr sz="2050" spc="204" dirty="0">
                <a:solidFill>
                  <a:srgbClr val="FFFAFA"/>
                </a:solidFill>
                <a:latin typeface="Trebuchet MS"/>
                <a:cs typeface="Trebuchet MS"/>
              </a:rPr>
              <a:t>Ceo</a:t>
            </a:r>
            <a:r>
              <a:rPr sz="2050" spc="9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2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2050" spc="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Ingoude </a:t>
            </a:r>
            <a:r>
              <a:rPr sz="2050" spc="-60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210" dirty="0">
                <a:solidFill>
                  <a:srgbClr val="FFFAFA"/>
                </a:solidFill>
                <a:latin typeface="Trebuchet MS"/>
                <a:cs typeface="Trebuchet MS"/>
              </a:rPr>
              <a:t>Company</a:t>
            </a:r>
            <a:endParaRPr sz="205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097" y="1028701"/>
            <a:ext cx="17804765" cy="7562850"/>
            <a:chOff x="51097" y="1028701"/>
            <a:chExt cx="17804765" cy="75628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118" y="8256065"/>
              <a:ext cx="3143249" cy="33102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1796" y="8256065"/>
              <a:ext cx="3143249" cy="33102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26663" y="8256065"/>
              <a:ext cx="3143249" cy="33102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04097" y="8030085"/>
              <a:ext cx="3143249" cy="33102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97" y="1395809"/>
              <a:ext cx="7743824" cy="64007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31039" y="1028701"/>
              <a:ext cx="7924799" cy="75628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73457" y="0"/>
            <a:ext cx="12639675" cy="14630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86050" algn="l"/>
                <a:tab pos="3909695" algn="l"/>
              </a:tabLst>
            </a:pPr>
            <a:r>
              <a:rPr sz="9400" spc="-190" dirty="0">
                <a:solidFill>
                  <a:srgbClr val="231F20"/>
                </a:solidFill>
              </a:rPr>
              <a:t>EDA	</a:t>
            </a:r>
            <a:r>
              <a:rPr sz="9400" spc="-1265" dirty="0">
                <a:solidFill>
                  <a:srgbClr val="231F20"/>
                </a:solidFill>
              </a:rPr>
              <a:t>&amp;	</a:t>
            </a:r>
            <a:r>
              <a:rPr sz="9400" spc="204" dirty="0">
                <a:solidFill>
                  <a:srgbClr val="231F20"/>
                </a:solidFill>
              </a:rPr>
              <a:t>VISUALIZATION</a:t>
            </a:r>
            <a:endParaRPr sz="9400"/>
          </a:p>
        </p:txBody>
      </p:sp>
      <p:sp>
        <p:nvSpPr>
          <p:cNvPr id="14" name="object 14"/>
          <p:cNvSpPr txBox="1"/>
          <p:nvPr/>
        </p:nvSpPr>
        <p:spPr>
          <a:xfrm>
            <a:off x="3902474" y="6502838"/>
            <a:ext cx="2084705" cy="15836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565785" marR="334010" indent="-135890">
              <a:lnSpc>
                <a:spcPts val="3229"/>
              </a:lnSpc>
              <a:spcBef>
                <a:spcPts val="254"/>
              </a:spcBef>
            </a:pPr>
            <a:r>
              <a:rPr sz="2700" spc="229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2700" spc="235" dirty="0">
                <a:solidFill>
                  <a:srgbClr val="FFFAFA"/>
                </a:solidFill>
                <a:latin typeface="Trebuchet MS"/>
                <a:cs typeface="Trebuchet MS"/>
              </a:rPr>
              <a:t>v</a:t>
            </a:r>
            <a:r>
              <a:rPr sz="2700" spc="220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2700" spc="7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2700" spc="220" dirty="0">
                <a:solidFill>
                  <a:srgbClr val="FFFAFA"/>
                </a:solidFill>
                <a:latin typeface="Trebuchet MS"/>
                <a:cs typeface="Trebuchet MS"/>
              </a:rPr>
              <a:t>e</a:t>
            </a:r>
            <a:r>
              <a:rPr sz="2700" spc="409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2700" spc="-10" dirty="0">
                <a:solidFill>
                  <a:srgbClr val="FFFAFA"/>
                </a:solidFill>
                <a:latin typeface="Trebuchet MS"/>
                <a:cs typeface="Trebuchet MS"/>
              </a:rPr>
              <a:t>t  </a:t>
            </a:r>
            <a:r>
              <a:rPr sz="2700" spc="225" dirty="0">
                <a:solidFill>
                  <a:srgbClr val="FFFAFA"/>
                </a:solidFill>
                <a:latin typeface="Trebuchet MS"/>
                <a:cs typeface="Trebuchet MS"/>
              </a:rPr>
              <a:t>Cantu</a:t>
            </a:r>
            <a:endParaRPr sz="2700">
              <a:latin typeface="Trebuchet MS"/>
              <a:cs typeface="Trebuchet MS"/>
            </a:endParaRPr>
          </a:p>
          <a:p>
            <a:pPr marL="415290" marR="5080" indent="-403225">
              <a:lnSpc>
                <a:spcPts val="2400"/>
              </a:lnSpc>
              <a:spcBef>
                <a:spcPts val="925"/>
              </a:spcBef>
            </a:pPr>
            <a:r>
              <a:rPr sz="2050" spc="204" dirty="0">
                <a:solidFill>
                  <a:srgbClr val="FFFAFA"/>
                </a:solidFill>
                <a:latin typeface="Trebuchet MS"/>
                <a:cs typeface="Trebuchet MS"/>
              </a:rPr>
              <a:t>Ceo</a:t>
            </a:r>
            <a:r>
              <a:rPr sz="2050" spc="9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2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2050" spc="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Ingoude </a:t>
            </a:r>
            <a:r>
              <a:rPr sz="2050" spc="-6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210" dirty="0">
                <a:solidFill>
                  <a:srgbClr val="FFFAFA"/>
                </a:solidFill>
                <a:latin typeface="Trebuchet MS"/>
                <a:cs typeface="Trebuchet MS"/>
              </a:rPr>
              <a:t>Company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58152" y="6502838"/>
            <a:ext cx="2084705" cy="15836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4130" algn="ctr">
              <a:lnSpc>
                <a:spcPts val="3229"/>
              </a:lnSpc>
              <a:spcBef>
                <a:spcPts val="135"/>
              </a:spcBef>
            </a:pPr>
            <a:r>
              <a:rPr sz="2700" spc="185" dirty="0">
                <a:solidFill>
                  <a:srgbClr val="FFFAFA"/>
                </a:solidFill>
                <a:latin typeface="Trebuchet MS"/>
                <a:cs typeface="Trebuchet MS"/>
              </a:rPr>
              <a:t>Drew</a:t>
            </a:r>
            <a:endParaRPr sz="2700">
              <a:latin typeface="Trebuchet MS"/>
              <a:cs typeface="Trebuchet MS"/>
            </a:endParaRPr>
          </a:p>
          <a:p>
            <a:pPr marL="24130" algn="ctr">
              <a:lnSpc>
                <a:spcPts val="3235"/>
              </a:lnSpc>
            </a:pPr>
            <a:r>
              <a:rPr sz="2700" spc="160" dirty="0">
                <a:solidFill>
                  <a:srgbClr val="FFFAFA"/>
                </a:solidFill>
                <a:latin typeface="Trebuchet MS"/>
                <a:cs typeface="Trebuchet MS"/>
              </a:rPr>
              <a:t>Holloway</a:t>
            </a:r>
            <a:endParaRPr sz="2700">
              <a:latin typeface="Trebuchet MS"/>
              <a:cs typeface="Trebuchet MS"/>
            </a:endParaRPr>
          </a:p>
          <a:p>
            <a:pPr marL="12700" marR="5080" algn="ctr">
              <a:lnSpc>
                <a:spcPts val="2400"/>
              </a:lnSpc>
              <a:spcBef>
                <a:spcPts val="1040"/>
              </a:spcBef>
            </a:pPr>
            <a:r>
              <a:rPr sz="2050" spc="204" dirty="0">
                <a:solidFill>
                  <a:srgbClr val="FFFAFA"/>
                </a:solidFill>
                <a:latin typeface="Trebuchet MS"/>
                <a:cs typeface="Trebuchet MS"/>
              </a:rPr>
              <a:t>Ceo</a:t>
            </a:r>
            <a:r>
              <a:rPr sz="2050" spc="9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25" dirty="0">
                <a:solidFill>
                  <a:srgbClr val="FFFAFA"/>
                </a:solidFill>
                <a:latin typeface="Trebuchet MS"/>
                <a:cs typeface="Trebuchet MS"/>
              </a:rPr>
              <a:t>Of</a:t>
            </a:r>
            <a:r>
              <a:rPr sz="2050" spc="95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145" dirty="0">
                <a:solidFill>
                  <a:srgbClr val="FFFAFA"/>
                </a:solidFill>
                <a:latin typeface="Trebuchet MS"/>
                <a:cs typeface="Trebuchet MS"/>
              </a:rPr>
              <a:t>Ingoude </a:t>
            </a:r>
            <a:r>
              <a:rPr sz="2050" spc="-6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050" spc="210" dirty="0">
                <a:solidFill>
                  <a:srgbClr val="FFFAFA"/>
                </a:solidFill>
                <a:latin typeface="Trebuchet MS"/>
                <a:cs typeface="Trebuchet MS"/>
              </a:rPr>
              <a:t>Company</a:t>
            </a:r>
            <a:endParaRPr sz="205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61098" y="6502838"/>
            <a:ext cx="1076960" cy="8528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5085">
              <a:lnSpc>
                <a:spcPts val="3229"/>
              </a:lnSpc>
              <a:spcBef>
                <a:spcPts val="250"/>
              </a:spcBef>
            </a:pPr>
            <a:r>
              <a:rPr sz="2700" spc="235" dirty="0">
                <a:solidFill>
                  <a:srgbClr val="FFFAFA"/>
                </a:solidFill>
                <a:latin typeface="Trebuchet MS"/>
                <a:cs typeface="Trebuchet MS"/>
              </a:rPr>
              <a:t>Remy </a:t>
            </a:r>
            <a:r>
              <a:rPr sz="2700" spc="-800" dirty="0">
                <a:solidFill>
                  <a:srgbClr val="FFFAFA"/>
                </a:solidFill>
                <a:latin typeface="Trebuchet MS"/>
                <a:cs typeface="Trebuchet MS"/>
              </a:rPr>
              <a:t> </a:t>
            </a:r>
            <a:r>
              <a:rPr sz="2700" spc="535" dirty="0">
                <a:solidFill>
                  <a:srgbClr val="FFFAFA"/>
                </a:solidFill>
                <a:latin typeface="Trebuchet MS"/>
                <a:cs typeface="Trebuchet MS"/>
              </a:rPr>
              <a:t>M</a:t>
            </a:r>
            <a:r>
              <a:rPr sz="2700" spc="195" dirty="0">
                <a:solidFill>
                  <a:srgbClr val="FFFAFA"/>
                </a:solidFill>
                <a:latin typeface="Trebuchet MS"/>
                <a:cs typeface="Trebuchet MS"/>
              </a:rPr>
              <a:t>a</a:t>
            </a:r>
            <a:r>
              <a:rPr sz="2700" spc="75" dirty="0">
                <a:solidFill>
                  <a:srgbClr val="FFFAFA"/>
                </a:solidFill>
                <a:latin typeface="Trebuchet MS"/>
                <a:cs typeface="Trebuchet MS"/>
              </a:rPr>
              <a:t>r</a:t>
            </a:r>
            <a:r>
              <a:rPr sz="2700" spc="409" dirty="0">
                <a:solidFill>
                  <a:srgbClr val="FFFAFA"/>
                </a:solidFill>
                <a:latin typeface="Trebuchet MS"/>
                <a:cs typeface="Trebuchet MS"/>
              </a:rPr>
              <a:t>s</a:t>
            </a:r>
            <a:r>
              <a:rPr sz="2700" spc="90" dirty="0">
                <a:solidFill>
                  <a:srgbClr val="FFFAFA"/>
                </a:solidFill>
                <a:latin typeface="Trebuchet MS"/>
                <a:cs typeface="Trebuchet MS"/>
              </a:rPr>
              <a:t>h</a:t>
            </a:r>
            <a:endParaRPr sz="27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24219" y="8482461"/>
            <a:ext cx="8531860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8410" marR="5080" indent="-2506345">
              <a:lnSpc>
                <a:spcPct val="114900"/>
              </a:lnSpc>
              <a:spcBef>
                <a:spcPts val="100"/>
              </a:spcBef>
            </a:pPr>
            <a:r>
              <a:rPr sz="3100" b="1" spc="-20" dirty="0">
                <a:latin typeface="Tahoma"/>
                <a:cs typeface="Tahoma"/>
              </a:rPr>
              <a:t>Basic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spc="-60" dirty="0">
                <a:latin typeface="Tahoma"/>
                <a:cs typeface="Tahoma"/>
              </a:rPr>
              <a:t>histogram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spc="-90" dirty="0">
                <a:latin typeface="Tahoma"/>
                <a:cs typeface="Tahoma"/>
              </a:rPr>
              <a:t>shows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spc="-40" dirty="0">
                <a:latin typeface="Tahoma"/>
                <a:cs typeface="Tahoma"/>
              </a:rPr>
              <a:t>data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spc="-20" dirty="0">
                <a:latin typeface="Tahoma"/>
                <a:cs typeface="Tahoma"/>
              </a:rPr>
              <a:t>distribution</a:t>
            </a:r>
            <a:r>
              <a:rPr sz="3100" b="1" spc="-180" dirty="0">
                <a:latin typeface="Tahoma"/>
                <a:cs typeface="Tahoma"/>
              </a:rPr>
              <a:t> </a:t>
            </a:r>
            <a:r>
              <a:rPr sz="3100" b="1" spc="-30" dirty="0">
                <a:latin typeface="Tahoma"/>
                <a:cs typeface="Tahoma"/>
              </a:rPr>
              <a:t>and </a:t>
            </a:r>
            <a:r>
              <a:rPr sz="3100" b="1" spc="-894" dirty="0">
                <a:latin typeface="Tahoma"/>
                <a:cs typeface="Tahoma"/>
              </a:rPr>
              <a:t> </a:t>
            </a:r>
            <a:r>
              <a:rPr sz="3100" b="1" spc="-5" dirty="0">
                <a:latin typeface="Tahoma"/>
                <a:cs typeface="Tahoma"/>
              </a:rPr>
              <a:t>frequency</a:t>
            </a:r>
            <a:r>
              <a:rPr sz="3100" b="1" spc="-185" dirty="0">
                <a:latin typeface="Tahoma"/>
                <a:cs typeface="Tahoma"/>
              </a:rPr>
              <a:t> </a:t>
            </a:r>
            <a:r>
              <a:rPr sz="3100" b="1" spc="-25" dirty="0">
                <a:latin typeface="Tahoma"/>
                <a:cs typeface="Tahoma"/>
              </a:rPr>
              <a:t>counts.</a:t>
            </a:r>
            <a:endParaRPr sz="31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6586" y="2603605"/>
              <a:ext cx="9201149" cy="45338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6586" y="8383324"/>
              <a:ext cx="9725024" cy="71437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63886" y="12073"/>
            <a:ext cx="7423784" cy="868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80515" algn="l"/>
                <a:tab pos="2298065" algn="l"/>
              </a:tabLst>
            </a:pPr>
            <a:r>
              <a:rPr sz="5500" spc="-120" dirty="0">
                <a:solidFill>
                  <a:srgbClr val="231F20"/>
                </a:solidFill>
              </a:rPr>
              <a:t>E</a:t>
            </a:r>
            <a:r>
              <a:rPr sz="5500" spc="245" dirty="0">
                <a:solidFill>
                  <a:srgbClr val="231F20"/>
                </a:solidFill>
              </a:rPr>
              <a:t>D</a:t>
            </a:r>
            <a:r>
              <a:rPr sz="5500" spc="-434" dirty="0">
                <a:solidFill>
                  <a:srgbClr val="231F20"/>
                </a:solidFill>
              </a:rPr>
              <a:t>A</a:t>
            </a:r>
            <a:r>
              <a:rPr sz="5500" dirty="0">
                <a:solidFill>
                  <a:srgbClr val="231F20"/>
                </a:solidFill>
              </a:rPr>
              <a:t>	</a:t>
            </a:r>
            <a:r>
              <a:rPr sz="5500" spc="-735" dirty="0">
                <a:solidFill>
                  <a:srgbClr val="231F20"/>
                </a:solidFill>
              </a:rPr>
              <a:t>&amp;</a:t>
            </a:r>
            <a:r>
              <a:rPr sz="5500" dirty="0">
                <a:solidFill>
                  <a:srgbClr val="231F20"/>
                </a:solidFill>
              </a:rPr>
              <a:t>	</a:t>
            </a:r>
            <a:r>
              <a:rPr sz="5500" spc="30" dirty="0">
                <a:solidFill>
                  <a:srgbClr val="231F20"/>
                </a:solidFill>
              </a:rPr>
              <a:t>V</a:t>
            </a:r>
            <a:r>
              <a:rPr sz="5500" spc="670" dirty="0">
                <a:solidFill>
                  <a:srgbClr val="231F20"/>
                </a:solidFill>
              </a:rPr>
              <a:t>I</a:t>
            </a:r>
            <a:r>
              <a:rPr sz="5500" spc="570" dirty="0">
                <a:solidFill>
                  <a:srgbClr val="231F20"/>
                </a:solidFill>
              </a:rPr>
              <a:t>S</a:t>
            </a:r>
            <a:r>
              <a:rPr sz="5500" spc="65" dirty="0">
                <a:solidFill>
                  <a:srgbClr val="231F20"/>
                </a:solidFill>
              </a:rPr>
              <a:t>U</a:t>
            </a:r>
            <a:r>
              <a:rPr sz="5500" spc="105" dirty="0">
                <a:solidFill>
                  <a:srgbClr val="231F20"/>
                </a:solidFill>
              </a:rPr>
              <a:t>A</a:t>
            </a:r>
            <a:r>
              <a:rPr sz="5500" spc="-50" dirty="0">
                <a:solidFill>
                  <a:srgbClr val="231F20"/>
                </a:solidFill>
              </a:rPr>
              <a:t>L</a:t>
            </a:r>
            <a:r>
              <a:rPr sz="5500" spc="670" dirty="0">
                <a:solidFill>
                  <a:srgbClr val="231F20"/>
                </a:solidFill>
              </a:rPr>
              <a:t>I</a:t>
            </a:r>
            <a:r>
              <a:rPr sz="5500" spc="-145" dirty="0">
                <a:solidFill>
                  <a:srgbClr val="231F20"/>
                </a:solidFill>
              </a:rPr>
              <a:t>Z</a:t>
            </a:r>
            <a:r>
              <a:rPr sz="5500" spc="105" dirty="0">
                <a:solidFill>
                  <a:srgbClr val="231F20"/>
                </a:solidFill>
              </a:rPr>
              <a:t>A</a:t>
            </a:r>
            <a:r>
              <a:rPr sz="5500" spc="-365" dirty="0">
                <a:solidFill>
                  <a:srgbClr val="231F20"/>
                </a:solidFill>
              </a:rPr>
              <a:t>T</a:t>
            </a:r>
            <a:r>
              <a:rPr sz="5500" spc="670" dirty="0">
                <a:solidFill>
                  <a:srgbClr val="231F20"/>
                </a:solidFill>
              </a:rPr>
              <a:t>I</a:t>
            </a:r>
            <a:r>
              <a:rPr sz="5500" spc="-90" dirty="0">
                <a:solidFill>
                  <a:srgbClr val="231F20"/>
                </a:solidFill>
              </a:rPr>
              <a:t>O</a:t>
            </a:r>
            <a:r>
              <a:rPr sz="5500" spc="-570" dirty="0">
                <a:solidFill>
                  <a:srgbClr val="231F20"/>
                </a:solidFill>
              </a:rPr>
              <a:t>N</a:t>
            </a:r>
            <a:endParaRPr sz="5500"/>
          </a:p>
        </p:txBody>
      </p:sp>
      <p:sp>
        <p:nvSpPr>
          <p:cNvPr id="7" name="object 7"/>
          <p:cNvSpPr txBox="1"/>
          <p:nvPr/>
        </p:nvSpPr>
        <p:spPr>
          <a:xfrm>
            <a:off x="405447" y="1349436"/>
            <a:ext cx="8751570" cy="7372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520"/>
              </a:spcBef>
            </a:pPr>
            <a:r>
              <a:rPr sz="2100" b="1" spc="-25" dirty="0">
                <a:solidFill>
                  <a:srgbClr val="231F20"/>
                </a:solidFill>
                <a:latin typeface="Tahoma"/>
                <a:cs typeface="Tahoma"/>
              </a:rPr>
              <a:t>Dataset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15" dirty="0">
                <a:solidFill>
                  <a:srgbClr val="231F20"/>
                </a:solidFill>
                <a:latin typeface="Tahoma"/>
                <a:cs typeface="Tahoma"/>
              </a:rPr>
              <a:t>contains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30" dirty="0">
                <a:solidFill>
                  <a:srgbClr val="231F20"/>
                </a:solidFill>
                <a:latin typeface="Tahoma"/>
                <a:cs typeface="Tahoma"/>
              </a:rPr>
              <a:t>infants,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10" dirty="0">
                <a:solidFill>
                  <a:srgbClr val="231F20"/>
                </a:solidFill>
                <a:latin typeface="Tahoma"/>
                <a:cs typeface="Tahoma"/>
              </a:rPr>
              <a:t>children,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45" dirty="0">
                <a:solidFill>
                  <a:srgbClr val="231F20"/>
                </a:solidFill>
                <a:latin typeface="Tahoma"/>
                <a:cs typeface="Tahoma"/>
              </a:rPr>
              <a:t>teenagers,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25" dirty="0">
                <a:solidFill>
                  <a:srgbClr val="231F20"/>
                </a:solidFill>
                <a:latin typeface="Tahoma"/>
                <a:cs typeface="Tahoma"/>
              </a:rPr>
              <a:t>adults,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21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2100" b="1" spc="-30" dirty="0">
                <a:solidFill>
                  <a:srgbClr val="231F20"/>
                </a:solidFill>
                <a:latin typeface="Tahoma"/>
                <a:cs typeface="Tahoma"/>
              </a:rPr>
              <a:t>seniors.</a:t>
            </a:r>
            <a:endParaRPr sz="21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900" b="1" spc="-90" dirty="0">
                <a:solidFill>
                  <a:srgbClr val="231F20"/>
                </a:solidFill>
                <a:latin typeface="Tahoma"/>
                <a:cs typeface="Tahoma"/>
              </a:rPr>
              <a:t>-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15" dirty="0">
                <a:solidFill>
                  <a:srgbClr val="231F20"/>
                </a:solidFill>
                <a:latin typeface="Tahoma"/>
                <a:cs typeface="Tahoma"/>
              </a:rPr>
              <a:t>Added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60" dirty="0">
                <a:solidFill>
                  <a:srgbClr val="231F20"/>
                </a:solidFill>
                <a:latin typeface="Tahoma"/>
                <a:cs typeface="Tahoma"/>
              </a:rPr>
              <a:t>a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80" dirty="0">
                <a:solidFill>
                  <a:srgbClr val="231F20"/>
                </a:solidFill>
                <a:latin typeface="Tahoma"/>
                <a:cs typeface="Tahoma"/>
              </a:rPr>
              <a:t>new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5" dirty="0">
                <a:solidFill>
                  <a:srgbClr val="231F20"/>
                </a:solidFill>
                <a:latin typeface="Tahoma"/>
                <a:cs typeface="Tahoma"/>
              </a:rPr>
              <a:t>column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231F20"/>
                </a:solidFill>
                <a:latin typeface="Tahoma"/>
                <a:cs typeface="Tahoma"/>
              </a:rPr>
              <a:t>and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20" dirty="0">
                <a:solidFill>
                  <a:srgbClr val="231F20"/>
                </a:solidFill>
                <a:latin typeface="Tahoma"/>
                <a:cs typeface="Tahoma"/>
              </a:rPr>
              <a:t>separated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15" dirty="0">
                <a:solidFill>
                  <a:srgbClr val="231F20"/>
                </a:solidFill>
                <a:latin typeface="Tahoma"/>
                <a:cs typeface="Tahoma"/>
              </a:rPr>
              <a:t>respondents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5" dirty="0">
                <a:solidFill>
                  <a:srgbClr val="231F20"/>
                </a:solidFill>
                <a:latin typeface="Tahoma"/>
                <a:cs typeface="Tahoma"/>
              </a:rPr>
              <a:t>to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10" dirty="0">
                <a:solidFill>
                  <a:srgbClr val="231F20"/>
                </a:solidFill>
                <a:latin typeface="Tahoma"/>
                <a:cs typeface="Tahoma"/>
              </a:rPr>
              <a:t>different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75" dirty="0">
                <a:solidFill>
                  <a:srgbClr val="231F20"/>
                </a:solidFill>
                <a:latin typeface="Tahoma"/>
                <a:cs typeface="Tahoma"/>
              </a:rPr>
              <a:t>age</a:t>
            </a:r>
            <a:r>
              <a:rPr sz="1900" b="1" spc="-110" dirty="0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1900" b="1" spc="-40" dirty="0">
                <a:solidFill>
                  <a:srgbClr val="231F20"/>
                </a:solidFill>
                <a:latin typeface="Tahoma"/>
                <a:cs typeface="Tahoma"/>
              </a:rPr>
              <a:t>groups.</a:t>
            </a:r>
            <a:endParaRPr sz="19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009683" y="2251177"/>
            <a:ext cx="123825" cy="2105025"/>
            <a:chOff x="10009683" y="2251177"/>
            <a:chExt cx="123825" cy="21050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9683" y="2251177"/>
              <a:ext cx="123825" cy="1238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9683" y="4232377"/>
              <a:ext cx="123825" cy="12382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321726" y="1995266"/>
            <a:ext cx="7973059" cy="3473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100"/>
              </a:lnSpc>
              <a:spcBef>
                <a:spcPts val="100"/>
              </a:spcBef>
            </a:pPr>
            <a:r>
              <a:rPr sz="2800" spc="-30" dirty="0">
                <a:solidFill>
                  <a:srgbClr val="231F20"/>
                </a:solidFill>
                <a:latin typeface="Verdana"/>
                <a:cs typeface="Verdana"/>
              </a:rPr>
              <a:t>Respondents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0" dirty="0">
                <a:solidFill>
                  <a:srgbClr val="231F20"/>
                </a:solidFill>
                <a:latin typeface="Verdana"/>
                <a:cs typeface="Verdana"/>
              </a:rPr>
              <a:t>below</a:t>
            </a:r>
            <a:r>
              <a:rPr sz="2800" spc="-2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35" dirty="0">
                <a:solidFill>
                  <a:srgbClr val="231F20"/>
                </a:solidFill>
                <a:latin typeface="Verdana"/>
                <a:cs typeface="Verdana"/>
              </a:rPr>
              <a:t>20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5" dirty="0">
                <a:solidFill>
                  <a:srgbClr val="231F20"/>
                </a:solidFill>
                <a:latin typeface="Verdana"/>
                <a:cs typeface="Verdana"/>
              </a:rPr>
              <a:t>or</a:t>
            </a:r>
            <a:r>
              <a:rPr sz="2800" spc="-2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5" dirty="0">
                <a:solidFill>
                  <a:srgbClr val="231F20"/>
                </a:solidFill>
                <a:latin typeface="Verdana"/>
                <a:cs typeface="Verdana"/>
              </a:rPr>
              <a:t>older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than</a:t>
            </a:r>
            <a:r>
              <a:rPr sz="2800" spc="-2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00" dirty="0">
                <a:solidFill>
                  <a:srgbClr val="231F20"/>
                </a:solidFill>
                <a:latin typeface="Verdana"/>
                <a:cs typeface="Verdana"/>
              </a:rPr>
              <a:t>60</a:t>
            </a:r>
            <a:r>
              <a:rPr sz="2800" spc="-2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5" dirty="0">
                <a:solidFill>
                  <a:srgbClr val="231F20"/>
                </a:solidFill>
                <a:latin typeface="Verdana"/>
                <a:cs typeface="Verdana"/>
              </a:rPr>
              <a:t>years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55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215" dirty="0">
                <a:solidFill>
                  <a:srgbClr val="231F20"/>
                </a:solidFill>
                <a:latin typeface="Verdana"/>
                <a:cs typeface="Verdana"/>
              </a:rPr>
              <a:t>-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165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ss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200" dirty="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85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-40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270" dirty="0">
                <a:solidFill>
                  <a:srgbClr val="231F20"/>
                </a:solidFill>
                <a:latin typeface="Verdana"/>
                <a:cs typeface="Verdana"/>
              </a:rPr>
              <a:t>,  </a:t>
            </a:r>
            <a:r>
              <a:rPr sz="2800" spc="85" dirty="0">
                <a:solidFill>
                  <a:srgbClr val="231F20"/>
                </a:solidFill>
                <a:latin typeface="Verdana"/>
                <a:cs typeface="Verdana"/>
              </a:rPr>
              <a:t>f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4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280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5" dirty="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es</a:t>
            </a:r>
            <a:r>
              <a:rPr sz="2800" spc="-280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90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v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es</a:t>
            </a:r>
            <a:r>
              <a:rPr sz="2800" spc="-280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145" dirty="0">
                <a:solidFill>
                  <a:srgbClr val="231F20"/>
                </a:solidFill>
                <a:latin typeface="Verdana"/>
                <a:cs typeface="Verdana"/>
              </a:rPr>
              <a:t>g  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40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5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800" spc="-35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65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-280" dirty="0">
                <a:solidFill>
                  <a:srgbClr val="231F20"/>
                </a:solidFill>
                <a:latin typeface="Verdana"/>
                <a:cs typeface="Verdana"/>
              </a:rPr>
              <a:t>,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55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7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800" spc="-160" dirty="0">
                <a:solidFill>
                  <a:srgbClr val="231F20"/>
                </a:solidFill>
                <a:latin typeface="Verdana"/>
                <a:cs typeface="Verdana"/>
              </a:rPr>
              <a:t>m</a:t>
            </a:r>
            <a:r>
              <a:rPr sz="2800" spc="2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800" spc="-260" dirty="0">
                <a:solidFill>
                  <a:srgbClr val="231F20"/>
                </a:solidFill>
                <a:latin typeface="Verdana"/>
                <a:cs typeface="Verdana"/>
              </a:rPr>
              <a:t>k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800" spc="-200" dirty="0">
                <a:solidFill>
                  <a:srgbClr val="231F20"/>
                </a:solidFill>
                <a:latin typeface="Verdana"/>
                <a:cs typeface="Verdana"/>
              </a:rPr>
              <a:t>g</a:t>
            </a:r>
            <a:r>
              <a:rPr sz="2800" spc="-3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00" spc="-45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2800" spc="-13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00" spc="45" dirty="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2800" spc="-25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2800" spc="4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800" spc="-285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  <a:p>
            <a:pPr marL="467995" marR="464820" algn="ctr">
              <a:lnSpc>
                <a:spcPct val="115900"/>
              </a:lnSpc>
              <a:spcBef>
                <a:spcPts val="65"/>
              </a:spcBef>
            </a:pPr>
            <a:r>
              <a:rPr sz="2750" spc="15" dirty="0">
                <a:solidFill>
                  <a:srgbClr val="231F20"/>
                </a:solidFill>
                <a:latin typeface="Verdana"/>
                <a:cs typeface="Verdana"/>
              </a:rPr>
              <a:t>Decided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30" dirty="0">
                <a:solidFill>
                  <a:srgbClr val="231F20"/>
                </a:solidFill>
                <a:latin typeface="Verdana"/>
                <a:cs typeface="Verdana"/>
              </a:rPr>
              <a:t>extract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10" dirty="0">
                <a:solidFill>
                  <a:srgbClr val="231F20"/>
                </a:solidFill>
                <a:latin typeface="Verdana"/>
                <a:cs typeface="Verdana"/>
              </a:rPr>
              <a:t>respondents'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231F20"/>
                </a:solidFill>
                <a:latin typeface="Verdana"/>
                <a:cs typeface="Verdana"/>
              </a:rPr>
              <a:t>data </a:t>
            </a:r>
            <a:r>
              <a:rPr sz="2750" spc="-95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2750" spc="-5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750" spc="5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750" spc="-75" dirty="0">
                <a:solidFill>
                  <a:srgbClr val="231F20"/>
                </a:solidFill>
                <a:latin typeface="Verdana"/>
                <a:cs typeface="Verdana"/>
              </a:rPr>
              <a:t>w</a:t>
            </a:r>
            <a:r>
              <a:rPr sz="2750" spc="-50" dirty="0">
                <a:solidFill>
                  <a:srgbClr val="231F20"/>
                </a:solidFill>
                <a:latin typeface="Verdana"/>
                <a:cs typeface="Verdana"/>
              </a:rPr>
              <a:t>ee</a:t>
            </a:r>
            <a:r>
              <a:rPr sz="2750" spc="-2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229" dirty="0">
                <a:solidFill>
                  <a:srgbClr val="231F20"/>
                </a:solidFill>
                <a:latin typeface="Verdana"/>
                <a:cs typeface="Verdana"/>
              </a:rPr>
              <a:t>2</a:t>
            </a:r>
            <a:r>
              <a:rPr sz="2750" spc="200" dirty="0">
                <a:solidFill>
                  <a:srgbClr val="231F20"/>
                </a:solidFill>
                <a:latin typeface="Verdana"/>
                <a:cs typeface="Verdana"/>
              </a:rPr>
              <a:t>0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231F20"/>
                </a:solidFill>
                <a:latin typeface="Verdana"/>
                <a:cs typeface="Verdana"/>
              </a:rPr>
              <a:t>6</a:t>
            </a:r>
            <a:r>
              <a:rPr sz="2750" spc="200" dirty="0">
                <a:solidFill>
                  <a:srgbClr val="231F20"/>
                </a:solidFill>
                <a:latin typeface="Verdana"/>
                <a:cs typeface="Verdana"/>
              </a:rPr>
              <a:t>0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2750" spc="-5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750" spc="-11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750" spc="-25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2750" spc="-5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4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2750" spc="55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2750" spc="75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50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10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2750" spc="-5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2750" spc="-70" dirty="0">
                <a:solidFill>
                  <a:srgbClr val="231F20"/>
                </a:solidFill>
                <a:latin typeface="Verdana"/>
                <a:cs typeface="Verdana"/>
              </a:rPr>
              <a:t>w</a:t>
            </a:r>
            <a:r>
              <a:rPr sz="2750" spc="-2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750" spc="7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2750" spc="-11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750" spc="50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2750" spc="-75" dirty="0">
                <a:solidFill>
                  <a:srgbClr val="231F20"/>
                </a:solidFill>
                <a:latin typeface="Verdana"/>
                <a:cs typeface="Verdana"/>
              </a:rPr>
              <a:t>a  </a:t>
            </a:r>
            <a:r>
              <a:rPr sz="2750" spc="-80" dirty="0">
                <a:solidFill>
                  <a:srgbClr val="231F20"/>
                </a:solidFill>
                <a:latin typeface="Verdana"/>
                <a:cs typeface="Verdana"/>
              </a:rPr>
              <a:t>frame.</a:t>
            </a:r>
            <a:endParaRPr sz="27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212" y="1738705"/>
            <a:ext cx="5114924" cy="5019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7205" y="1395099"/>
            <a:ext cx="5619749" cy="5162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40150" y="1596491"/>
            <a:ext cx="5181599" cy="54197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7895" y="0"/>
            <a:ext cx="1281366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2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9200" spc="4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9200" spc="10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9200" spc="-5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9200" spc="-1055" dirty="0">
                <a:solidFill>
                  <a:srgbClr val="000000"/>
                </a:solidFill>
                <a:latin typeface="Tahoma"/>
                <a:cs typeface="Tahoma"/>
              </a:rPr>
              <a:t>&amp;</a:t>
            </a:r>
            <a:r>
              <a:rPr sz="9200" spc="-5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9200" spc="20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9200" spc="-144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920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9200" spc="160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9200" spc="9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9200" spc="45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9200" spc="-144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9200" spc="-370" dirty="0">
                <a:solidFill>
                  <a:srgbClr val="000000"/>
                </a:solidFill>
                <a:latin typeface="Tahoma"/>
                <a:cs typeface="Tahoma"/>
              </a:rPr>
              <a:t>Z</a:t>
            </a:r>
            <a:r>
              <a:rPr sz="9200" spc="95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9200" spc="-19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9200" spc="-144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9200" spc="6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9200" spc="11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endParaRPr sz="9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1447" y="7544741"/>
            <a:ext cx="13721715" cy="151130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sz="2800" spc="-114" dirty="0">
                <a:latin typeface="Verdana"/>
                <a:cs typeface="Verdana"/>
              </a:rPr>
              <a:t>1-Female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respondents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have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slightly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higher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BMI</a:t>
            </a:r>
            <a:r>
              <a:rPr sz="2800" spc="-290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than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5" dirty="0">
                <a:latin typeface="Verdana"/>
                <a:cs typeface="Verdana"/>
              </a:rPr>
              <a:t>Male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45" dirty="0">
                <a:latin typeface="Verdana"/>
                <a:cs typeface="Verdana"/>
              </a:rPr>
              <a:t>respondents.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2800" spc="-60" dirty="0">
                <a:latin typeface="Verdana"/>
                <a:cs typeface="Verdana"/>
              </a:rPr>
              <a:t>2-Hispanic</a:t>
            </a:r>
            <a:r>
              <a:rPr sz="2800" spc="-300" dirty="0">
                <a:latin typeface="Verdana"/>
                <a:cs typeface="Verdana"/>
              </a:rPr>
              <a:t> </a:t>
            </a:r>
            <a:r>
              <a:rPr sz="2800" spc="-65" dirty="0">
                <a:latin typeface="Verdana"/>
                <a:cs typeface="Verdana"/>
              </a:rPr>
              <a:t>Asians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have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lower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60" dirty="0">
                <a:latin typeface="Verdana"/>
                <a:cs typeface="Verdana"/>
              </a:rPr>
              <a:t>BMI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compared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35" dirty="0">
                <a:latin typeface="Verdana"/>
                <a:cs typeface="Verdana"/>
              </a:rPr>
              <a:t>to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other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race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50" dirty="0">
                <a:latin typeface="Verdana"/>
                <a:cs typeface="Verdana"/>
              </a:rPr>
              <a:t>groups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in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our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70" dirty="0">
                <a:latin typeface="Verdana"/>
                <a:cs typeface="Verdana"/>
              </a:rPr>
              <a:t>dataset.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40"/>
              </a:spcBef>
            </a:pPr>
            <a:r>
              <a:rPr sz="2800" spc="-35" dirty="0">
                <a:latin typeface="Verdana"/>
                <a:cs typeface="Verdana"/>
              </a:rPr>
              <a:t>3-People</a:t>
            </a:r>
            <a:r>
              <a:rPr sz="2800" spc="-300" dirty="0">
                <a:latin typeface="Verdana"/>
                <a:cs typeface="Verdana"/>
              </a:rPr>
              <a:t> </a:t>
            </a:r>
            <a:r>
              <a:rPr sz="2800" spc="-30" dirty="0">
                <a:latin typeface="Verdana"/>
                <a:cs typeface="Verdana"/>
              </a:rPr>
              <a:t>with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college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or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35" dirty="0">
                <a:latin typeface="Verdana"/>
                <a:cs typeface="Verdana"/>
              </a:rPr>
              <a:t>above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15" dirty="0">
                <a:latin typeface="Verdana"/>
                <a:cs typeface="Verdana"/>
              </a:rPr>
              <a:t>education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0" dirty="0">
                <a:latin typeface="Verdana"/>
                <a:cs typeface="Verdana"/>
              </a:rPr>
              <a:t>level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5" dirty="0">
                <a:latin typeface="Verdana"/>
                <a:cs typeface="Verdana"/>
              </a:rPr>
              <a:t>tend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35" dirty="0">
                <a:latin typeface="Verdana"/>
                <a:cs typeface="Verdana"/>
              </a:rPr>
              <a:t>to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75" dirty="0">
                <a:latin typeface="Verdana"/>
                <a:cs typeface="Verdana"/>
              </a:rPr>
              <a:t>have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25" dirty="0">
                <a:latin typeface="Verdana"/>
                <a:cs typeface="Verdana"/>
              </a:rPr>
              <a:t>lower</a:t>
            </a:r>
            <a:r>
              <a:rPr sz="2800" spc="-295" dirty="0">
                <a:latin typeface="Verdana"/>
                <a:cs typeface="Verdana"/>
              </a:rPr>
              <a:t> </a:t>
            </a:r>
            <a:r>
              <a:rPr sz="2800" spc="-114" dirty="0">
                <a:latin typeface="Verdana"/>
                <a:cs typeface="Verdana"/>
              </a:rPr>
              <a:t>BMI.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573" y="1615123"/>
            <a:ext cx="10363199" cy="66579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27127" y="0"/>
            <a:ext cx="661606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70" dirty="0">
                <a:solidFill>
                  <a:srgbClr val="000000"/>
                </a:solidFill>
                <a:latin typeface="Arial"/>
                <a:cs typeface="Arial"/>
              </a:rPr>
              <a:t>Dashboard: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05102" y="0"/>
            <a:ext cx="6386062" cy="3721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8482" y="8404484"/>
            <a:ext cx="13425169" cy="920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7729" marR="5080" indent="-3415665">
              <a:lnSpc>
                <a:spcPct val="117500"/>
              </a:lnSpc>
              <a:spcBef>
                <a:spcPts val="95"/>
              </a:spcBef>
            </a:pPr>
            <a:r>
              <a:rPr sz="2500" b="1" spc="95" dirty="0">
                <a:latin typeface="Arial"/>
                <a:cs typeface="Arial"/>
              </a:rPr>
              <a:t>https://bublic</a:t>
            </a:r>
            <a:r>
              <a:rPr sz="2500" b="1" spc="-95" dirty="0">
                <a:latin typeface="Arial"/>
                <a:cs typeface="Arial"/>
              </a:rPr>
              <a:t> </a:t>
            </a:r>
            <a:r>
              <a:rPr sz="2500" b="1" spc="75" dirty="0">
                <a:latin typeface="Arial"/>
                <a:cs typeface="Arial"/>
              </a:rPr>
              <a:t>tableau.com/views/Boo</a:t>
            </a:r>
            <a:r>
              <a:rPr sz="2500" b="1" spc="-100" dirty="0">
                <a:latin typeface="Arial"/>
                <a:cs typeface="Arial"/>
              </a:rPr>
              <a:t> </a:t>
            </a:r>
            <a:r>
              <a:rPr sz="2500" b="1" spc="80" dirty="0">
                <a:latin typeface="Arial"/>
                <a:cs typeface="Arial"/>
              </a:rPr>
              <a:t>k116381205995830/Dashboardi2:lang</a:t>
            </a:r>
            <a:r>
              <a:rPr sz="2500" b="1" spc="-90" dirty="0">
                <a:latin typeface="Arial"/>
                <a:cs typeface="Arial"/>
              </a:rPr>
              <a:t> </a:t>
            </a:r>
            <a:r>
              <a:rPr sz="2500" b="1" spc="15" dirty="0">
                <a:latin typeface="Arial"/>
                <a:cs typeface="Arial"/>
              </a:rPr>
              <a:t>uage=en </a:t>
            </a:r>
            <a:r>
              <a:rPr sz="2500" b="1" spc="-680" dirty="0">
                <a:latin typeface="Arial"/>
                <a:cs typeface="Arial"/>
              </a:rPr>
              <a:t> </a:t>
            </a:r>
            <a:r>
              <a:rPr sz="2500" b="1" spc="10" dirty="0">
                <a:latin typeface="Arial"/>
                <a:cs typeface="Arial"/>
              </a:rPr>
              <a:t>US&amp;displav</a:t>
            </a:r>
            <a:r>
              <a:rPr sz="2500" b="1" spc="-105" dirty="0">
                <a:latin typeface="Arial"/>
                <a:cs typeface="Arial"/>
              </a:rPr>
              <a:t> </a:t>
            </a:r>
            <a:r>
              <a:rPr sz="2500" b="1" spc="35" dirty="0">
                <a:latin typeface="Arial"/>
                <a:cs typeface="Arial"/>
              </a:rPr>
              <a:t>counten&amp;origi</a:t>
            </a:r>
            <a:r>
              <a:rPr sz="2500" b="1" spc="-100" dirty="0">
                <a:latin typeface="Arial"/>
                <a:cs typeface="Arial"/>
              </a:rPr>
              <a:t> </a:t>
            </a:r>
            <a:r>
              <a:rPr sz="2500" b="1" spc="-5" dirty="0">
                <a:latin typeface="Arial"/>
                <a:cs typeface="Arial"/>
              </a:rPr>
              <a:t>nEviz</a:t>
            </a:r>
            <a:r>
              <a:rPr sz="2500" b="1" spc="-100" dirty="0">
                <a:latin typeface="Arial"/>
                <a:cs typeface="Arial"/>
              </a:rPr>
              <a:t> </a:t>
            </a:r>
            <a:r>
              <a:rPr sz="2500" b="1" spc="25" dirty="0">
                <a:latin typeface="Arial"/>
                <a:cs typeface="Arial"/>
              </a:rPr>
              <a:t>share</a:t>
            </a:r>
            <a:r>
              <a:rPr sz="2500" b="1" spc="-100" dirty="0">
                <a:latin typeface="Arial"/>
                <a:cs typeface="Arial"/>
              </a:rPr>
              <a:t> </a:t>
            </a:r>
            <a:r>
              <a:rPr sz="2500" b="1" spc="35" dirty="0">
                <a:latin typeface="Arial"/>
                <a:cs typeface="Arial"/>
              </a:rPr>
              <a:t>link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9224" y="5333124"/>
            <a:ext cx="6657974" cy="41814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3647" y="6813625"/>
            <a:ext cx="4267199" cy="447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89571" y="5714665"/>
            <a:ext cx="5172074" cy="36575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0720" y="149573"/>
            <a:ext cx="13571855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spc="170" dirty="0">
                <a:solidFill>
                  <a:srgbClr val="000000"/>
                </a:solidFill>
                <a:latin typeface="Arial"/>
                <a:cs typeface="Arial"/>
              </a:rPr>
              <a:t>Prepration</a:t>
            </a:r>
            <a:r>
              <a:rPr sz="6600" spc="-2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600" spc="-365" dirty="0">
                <a:solidFill>
                  <a:srgbClr val="000000"/>
                </a:solidFill>
                <a:latin typeface="Arial"/>
                <a:cs typeface="Arial"/>
              </a:rPr>
              <a:t>&amp;</a:t>
            </a:r>
            <a:r>
              <a:rPr sz="6600" spc="-2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600" spc="260" dirty="0">
                <a:solidFill>
                  <a:srgbClr val="000000"/>
                </a:solidFill>
                <a:latin typeface="Arial"/>
                <a:cs typeface="Arial"/>
              </a:rPr>
              <a:t>Model</a:t>
            </a:r>
            <a:r>
              <a:rPr sz="6600" spc="-2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6600" spc="114" dirty="0">
                <a:solidFill>
                  <a:srgbClr val="000000"/>
                </a:solidFill>
                <a:latin typeface="Arial"/>
                <a:cs typeface="Arial"/>
              </a:rPr>
              <a:t>Construction</a:t>
            </a:r>
            <a:endParaRPr sz="6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699" y="1682115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699" y="3053715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699" y="3510915"/>
            <a:ext cx="114300" cy="1142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699" y="3968115"/>
            <a:ext cx="114300" cy="1142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6699" y="4425315"/>
            <a:ext cx="114300" cy="11429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85043" y="1449693"/>
            <a:ext cx="16879570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5399"/>
              </a:lnSpc>
              <a:spcBef>
                <a:spcPts val="100"/>
              </a:spcBef>
            </a:pPr>
            <a:r>
              <a:rPr sz="2600" spc="-5" dirty="0">
                <a:latin typeface="Verdana"/>
                <a:cs typeface="Verdana"/>
              </a:rPr>
              <a:t>After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checking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weight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5" dirty="0">
                <a:latin typeface="Verdana"/>
                <a:cs typeface="Verdana"/>
              </a:rPr>
              <a:t>distributions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we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discovered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that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there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was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class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imbalance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80" dirty="0">
                <a:latin typeface="Verdana"/>
                <a:cs typeface="Verdana"/>
              </a:rPr>
              <a:t>thus,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we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combined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respondents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from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underweight,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healthy,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50" dirty="0">
                <a:latin typeface="Verdana"/>
                <a:cs typeface="Verdana"/>
              </a:rPr>
              <a:t>overweight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50" dirty="0">
                <a:latin typeface="Verdana"/>
                <a:cs typeface="Verdana"/>
              </a:rPr>
              <a:t>groups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together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kept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obese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group</a:t>
            </a:r>
            <a:endParaRPr sz="2600">
              <a:latin typeface="Verdana"/>
              <a:cs typeface="Verdana"/>
            </a:endParaRPr>
          </a:p>
          <a:p>
            <a:pPr marR="553720" algn="ctr">
              <a:lnSpc>
                <a:spcPct val="100000"/>
              </a:lnSpc>
              <a:spcBef>
                <a:spcPts val="480"/>
              </a:spcBef>
            </a:pPr>
            <a:r>
              <a:rPr sz="2600" spc="-65" dirty="0">
                <a:latin typeface="Verdana"/>
                <a:cs typeface="Verdana"/>
              </a:rPr>
              <a:t>se</a:t>
            </a:r>
            <a:r>
              <a:rPr sz="2600" spc="45" dirty="0">
                <a:latin typeface="Verdana"/>
                <a:cs typeface="Verdana"/>
              </a:rPr>
              <a:t>p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-35" dirty="0">
                <a:latin typeface="Verdana"/>
                <a:cs typeface="Verdana"/>
              </a:rPr>
              <a:t>r</a:t>
            </a:r>
            <a:r>
              <a:rPr sz="2600" spc="-120" dirty="0">
                <a:latin typeface="Verdana"/>
                <a:cs typeface="Verdana"/>
              </a:rPr>
              <a:t>a</a:t>
            </a:r>
            <a:r>
              <a:rPr sz="2600" spc="35" dirty="0">
                <a:latin typeface="Verdana"/>
                <a:cs typeface="Verdana"/>
              </a:rPr>
              <a:t>t</a:t>
            </a:r>
            <a:r>
              <a:rPr sz="2600" spc="-65" dirty="0">
                <a:latin typeface="Verdana"/>
                <a:cs typeface="Verdana"/>
              </a:rPr>
              <a:t>e</a:t>
            </a:r>
            <a:r>
              <a:rPr sz="2600" spc="-265" dirty="0">
                <a:latin typeface="Verdana"/>
                <a:cs typeface="Verdana"/>
              </a:rPr>
              <a:t>.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45" dirty="0">
                <a:latin typeface="Verdana"/>
                <a:cs typeface="Verdana"/>
              </a:rPr>
              <a:t>(</a:t>
            </a:r>
            <a:r>
              <a:rPr sz="2600" spc="-270" dirty="0">
                <a:latin typeface="Verdana"/>
                <a:cs typeface="Verdana"/>
              </a:rPr>
              <a:t>1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710" dirty="0">
                <a:latin typeface="Verdana"/>
                <a:cs typeface="Verdana"/>
              </a:rPr>
              <a:t>=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25" dirty="0">
                <a:latin typeface="Verdana"/>
                <a:cs typeface="Verdana"/>
              </a:rPr>
              <a:t>N</a:t>
            </a:r>
            <a:r>
              <a:rPr sz="2600" spc="20" dirty="0">
                <a:latin typeface="Verdana"/>
                <a:cs typeface="Verdana"/>
              </a:rPr>
              <a:t>o</a:t>
            </a:r>
            <a:r>
              <a:rPr sz="2600" spc="40" dirty="0">
                <a:latin typeface="Verdana"/>
                <a:cs typeface="Verdana"/>
              </a:rPr>
              <a:t>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O</a:t>
            </a:r>
            <a:r>
              <a:rPr sz="2600" spc="45" dirty="0">
                <a:latin typeface="Verdana"/>
                <a:cs typeface="Verdana"/>
              </a:rPr>
              <a:t>b</a:t>
            </a:r>
            <a:r>
              <a:rPr sz="2600" spc="-65" dirty="0">
                <a:latin typeface="Verdana"/>
                <a:cs typeface="Verdana"/>
              </a:rPr>
              <a:t>ese</a:t>
            </a:r>
            <a:r>
              <a:rPr sz="2600" spc="-260" dirty="0">
                <a:latin typeface="Verdana"/>
                <a:cs typeface="Verdana"/>
              </a:rPr>
              <a:t>,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29" dirty="0">
                <a:latin typeface="Verdana"/>
                <a:cs typeface="Verdana"/>
              </a:rPr>
              <a:t>2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710" dirty="0">
                <a:latin typeface="Verdana"/>
                <a:cs typeface="Verdana"/>
              </a:rPr>
              <a:t>=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O</a:t>
            </a:r>
            <a:r>
              <a:rPr sz="2600" spc="45" dirty="0">
                <a:latin typeface="Verdana"/>
                <a:cs typeface="Verdana"/>
              </a:rPr>
              <a:t>b</a:t>
            </a:r>
            <a:r>
              <a:rPr sz="2600" spc="-65" dirty="0">
                <a:latin typeface="Verdana"/>
                <a:cs typeface="Verdana"/>
              </a:rPr>
              <a:t>ese</a:t>
            </a:r>
            <a:r>
              <a:rPr sz="2600" spc="-340" dirty="0">
                <a:latin typeface="Verdana"/>
                <a:cs typeface="Verdana"/>
              </a:rPr>
              <a:t>)</a:t>
            </a:r>
            <a:endParaRPr sz="2600">
              <a:latin typeface="Verdana"/>
              <a:cs typeface="Verdana"/>
            </a:endParaRPr>
          </a:p>
          <a:p>
            <a:pPr marL="90805" marR="84455" algn="ctr">
              <a:lnSpc>
                <a:spcPct val="115399"/>
              </a:lnSpc>
            </a:pPr>
            <a:r>
              <a:rPr sz="2600" spc="5" dirty="0">
                <a:latin typeface="Verdana"/>
                <a:cs typeface="Verdana"/>
              </a:rPr>
              <a:t>Dropped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Weight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BMI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from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dataset: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Weight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BMI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70" dirty="0">
                <a:latin typeface="Verdana"/>
                <a:cs typeface="Verdana"/>
              </a:rPr>
              <a:t>are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highly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10" dirty="0">
                <a:latin typeface="Verdana"/>
                <a:cs typeface="Verdana"/>
              </a:rPr>
              <a:t>correlated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with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obesityloverweight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Normalized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data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using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35" dirty="0">
                <a:latin typeface="Verdana"/>
                <a:cs typeface="Verdana"/>
              </a:rPr>
              <a:t>mean-max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0" dirty="0">
                <a:latin typeface="Verdana"/>
                <a:cs typeface="Verdana"/>
              </a:rPr>
              <a:t>transformation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which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scaling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each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variable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30" dirty="0">
                <a:latin typeface="Verdana"/>
                <a:cs typeface="Verdana"/>
              </a:rPr>
              <a:t>to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range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45" dirty="0">
                <a:latin typeface="Verdana"/>
                <a:cs typeface="Verdana"/>
              </a:rPr>
              <a:t>(0,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95" dirty="0">
                <a:latin typeface="Verdana"/>
                <a:cs typeface="Verdana"/>
              </a:rPr>
              <a:t>1).</a:t>
            </a:r>
            <a:endParaRPr sz="260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sz="2600" spc="-105" dirty="0">
                <a:latin typeface="Verdana"/>
                <a:cs typeface="Verdana"/>
              </a:rPr>
              <a:t>We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5" dirty="0">
                <a:latin typeface="Verdana"/>
                <a:cs typeface="Verdana"/>
              </a:rPr>
              <a:t>split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the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data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into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training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testing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sets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at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75" dirty="0">
                <a:latin typeface="Verdana"/>
                <a:cs typeface="Verdana"/>
              </a:rPr>
              <a:t>80%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30" dirty="0">
                <a:latin typeface="Verdana"/>
                <a:cs typeface="Verdana"/>
              </a:rPr>
              <a:t>to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25" dirty="0">
                <a:latin typeface="Verdana"/>
                <a:cs typeface="Verdana"/>
              </a:rPr>
              <a:t>20%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ratio.</a:t>
            </a:r>
            <a:endParaRPr sz="2600">
              <a:latin typeface="Verdana"/>
              <a:cs typeface="Verdana"/>
            </a:endParaRPr>
          </a:p>
          <a:p>
            <a:pPr marL="904875" marR="523240" indent="-374015">
              <a:lnSpc>
                <a:spcPct val="115399"/>
              </a:lnSpc>
            </a:pPr>
            <a:r>
              <a:rPr sz="2600" spc="-15" dirty="0">
                <a:latin typeface="Verdana"/>
                <a:cs typeface="Verdana"/>
              </a:rPr>
              <a:t>For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our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5" dirty="0">
                <a:latin typeface="Verdana"/>
                <a:cs typeface="Verdana"/>
              </a:rPr>
              <a:t>modeling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40" dirty="0">
                <a:latin typeface="Verdana"/>
                <a:cs typeface="Verdana"/>
              </a:rPr>
              <a:t>section,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75" dirty="0">
                <a:latin typeface="Verdana"/>
                <a:cs typeface="Verdana"/>
              </a:rPr>
              <a:t>we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used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114" dirty="0">
                <a:latin typeface="Verdana"/>
                <a:cs typeface="Verdana"/>
              </a:rPr>
              <a:t>a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5" dirty="0">
                <a:latin typeface="Verdana"/>
                <a:cs typeface="Verdana"/>
              </a:rPr>
              <a:t>total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50" dirty="0">
                <a:latin typeface="Verdana"/>
                <a:cs typeface="Verdana"/>
              </a:rPr>
              <a:t>of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15" dirty="0">
                <a:latin typeface="Verdana"/>
                <a:cs typeface="Verdana"/>
              </a:rPr>
              <a:t>6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models: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65" dirty="0">
                <a:latin typeface="Verdana"/>
                <a:cs typeface="Verdana"/>
              </a:rPr>
              <a:t>Baseline,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Random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Forest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Logistic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80" dirty="0">
                <a:latin typeface="Verdana"/>
                <a:cs typeface="Verdana"/>
              </a:rPr>
              <a:t>Regression, </a:t>
            </a:r>
            <a:r>
              <a:rPr sz="2600" spc="-90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SVM,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Decision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95" dirty="0">
                <a:latin typeface="Verdana"/>
                <a:cs typeface="Verdana"/>
              </a:rPr>
              <a:t>Trees,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XBoost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30" dirty="0">
                <a:latin typeface="Verdana"/>
                <a:cs typeface="Verdana"/>
              </a:rPr>
              <a:t>to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10" dirty="0">
                <a:latin typeface="Verdana"/>
                <a:cs typeface="Verdana"/>
              </a:rPr>
              <a:t>predict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0" dirty="0">
                <a:latin typeface="Verdana"/>
                <a:cs typeface="Verdana"/>
              </a:rPr>
              <a:t>accuracy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and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35" dirty="0">
                <a:latin typeface="Verdana"/>
                <a:cs typeface="Verdana"/>
              </a:rPr>
              <a:t>feature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-25" dirty="0">
                <a:latin typeface="Verdana"/>
                <a:cs typeface="Verdana"/>
              </a:rPr>
              <a:t>importance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spc="50" dirty="0">
                <a:latin typeface="Verdana"/>
                <a:cs typeface="Verdana"/>
              </a:rPr>
              <a:t>of</a:t>
            </a:r>
            <a:r>
              <a:rPr sz="2600" spc="-280" dirty="0">
                <a:latin typeface="Verdana"/>
                <a:cs typeface="Verdana"/>
              </a:rPr>
              <a:t> </a:t>
            </a:r>
            <a:r>
              <a:rPr sz="2600" spc="-90" dirty="0">
                <a:latin typeface="Verdana"/>
                <a:cs typeface="Verdana"/>
              </a:rPr>
              <a:t>risk</a:t>
            </a:r>
            <a:r>
              <a:rPr sz="2600" spc="-275" dirty="0">
                <a:latin typeface="Verdana"/>
                <a:cs typeface="Verdana"/>
              </a:rPr>
              <a:t> </a:t>
            </a:r>
            <a:r>
              <a:rPr sz="2600" dirty="0">
                <a:latin typeface="Verdana"/>
                <a:cs typeface="Verdana"/>
              </a:rPr>
              <a:t>factors</a:t>
            </a:r>
            <a:endParaRPr sz="26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8335" y="2055283"/>
            <a:ext cx="12534899" cy="3971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4901" y="0"/>
            <a:ext cx="936307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105" dirty="0">
                <a:solidFill>
                  <a:srgbClr val="000000"/>
                </a:solidFill>
                <a:latin typeface="Arial"/>
                <a:cs typeface="Arial"/>
              </a:rPr>
              <a:t>Base</a:t>
            </a:r>
            <a:r>
              <a:rPr sz="9200" spc="-4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spc="60" dirty="0">
                <a:solidFill>
                  <a:srgbClr val="000000"/>
                </a:solidFill>
                <a:latin typeface="Arial"/>
                <a:cs typeface="Arial"/>
              </a:rPr>
              <a:t>Line</a:t>
            </a:r>
            <a:r>
              <a:rPr sz="9200" spc="-4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spc="360" dirty="0">
                <a:solidFill>
                  <a:srgbClr val="000000"/>
                </a:solidFill>
                <a:latin typeface="Arial"/>
                <a:cs typeface="Arial"/>
              </a:rPr>
              <a:t>Model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45" y="6834358"/>
            <a:ext cx="114300" cy="114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45" y="7301083"/>
            <a:ext cx="114300" cy="1142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45" y="8234533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2145" y="9167983"/>
            <a:ext cx="114300" cy="1142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62696" y="6593724"/>
            <a:ext cx="17261840" cy="329247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5"/>
              </a:spcBef>
            </a:pPr>
            <a:r>
              <a:rPr sz="2650" b="1" spc="25" dirty="0">
                <a:latin typeface="Arial"/>
                <a:cs typeface="Arial"/>
              </a:rPr>
              <a:t>We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60" dirty="0">
                <a:latin typeface="Arial"/>
                <a:cs typeface="Arial"/>
              </a:rPr>
              <a:t>decided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to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create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baseline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0" dirty="0">
                <a:latin typeface="Arial"/>
                <a:cs typeface="Arial"/>
              </a:rPr>
              <a:t>classification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model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-70" dirty="0">
                <a:latin typeface="Arial"/>
                <a:cs typeface="Arial"/>
              </a:rPr>
              <a:t>as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45" dirty="0">
                <a:latin typeface="Arial"/>
                <a:cs typeface="Arial"/>
              </a:rPr>
              <a:t>benchmark</a:t>
            </a:r>
            <a:endParaRPr sz="2650">
              <a:latin typeface="Arial"/>
              <a:cs typeface="Arial"/>
            </a:endParaRPr>
          </a:p>
          <a:p>
            <a:pPr marL="210820" marR="203200" algn="ctr">
              <a:lnSpc>
                <a:spcPts val="3670"/>
              </a:lnSpc>
              <a:spcBef>
                <a:spcPts val="204"/>
              </a:spcBef>
            </a:pPr>
            <a:r>
              <a:rPr sz="2650" b="1" spc="-70" dirty="0">
                <a:latin typeface="Arial"/>
                <a:cs typeface="Arial"/>
              </a:rPr>
              <a:t>A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simple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model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that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provides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reasonable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0" dirty="0">
                <a:latin typeface="Arial"/>
                <a:cs typeface="Arial"/>
              </a:rPr>
              <a:t>results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40" dirty="0">
                <a:latin typeface="Arial"/>
                <a:cs typeface="Arial"/>
              </a:rPr>
              <a:t>on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0" dirty="0">
                <a:latin typeface="Arial"/>
                <a:cs typeface="Arial"/>
              </a:rPr>
              <a:t>task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60" dirty="0">
                <a:latin typeface="Arial"/>
                <a:cs typeface="Arial"/>
              </a:rPr>
              <a:t>or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85" dirty="0">
                <a:latin typeface="Arial"/>
                <a:cs typeface="Arial"/>
              </a:rPr>
              <a:t>metric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40" dirty="0">
                <a:latin typeface="Arial"/>
                <a:cs typeface="Arial"/>
              </a:rPr>
              <a:t>you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50" dirty="0">
                <a:latin typeface="Arial"/>
                <a:cs typeface="Arial"/>
              </a:rPr>
              <a:t>would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60" dirty="0">
                <a:latin typeface="Arial"/>
                <a:cs typeface="Arial"/>
              </a:rPr>
              <a:t>hope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40" dirty="0">
                <a:latin typeface="Arial"/>
                <a:cs typeface="Arial"/>
              </a:rPr>
              <a:t>any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model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45" dirty="0">
                <a:latin typeface="Arial"/>
                <a:cs typeface="Arial"/>
              </a:rPr>
              <a:t>could </a:t>
            </a:r>
            <a:r>
              <a:rPr sz="2650" b="1" spc="-725" dirty="0">
                <a:latin typeface="Arial"/>
                <a:cs typeface="Arial"/>
              </a:rPr>
              <a:t> </a:t>
            </a:r>
            <a:r>
              <a:rPr sz="2650" b="1" spc="80" dirty="0">
                <a:latin typeface="Arial"/>
                <a:cs typeface="Arial"/>
              </a:rPr>
              <a:t>beat.</a:t>
            </a:r>
            <a:endParaRPr sz="2650">
              <a:latin typeface="Arial"/>
              <a:cs typeface="Arial"/>
            </a:endParaRPr>
          </a:p>
          <a:p>
            <a:pPr marL="123825" marR="116205" algn="ctr">
              <a:lnSpc>
                <a:spcPts val="3679"/>
              </a:lnSpc>
              <a:spcBef>
                <a:spcPts val="5"/>
              </a:spcBef>
            </a:pPr>
            <a:r>
              <a:rPr sz="2650" b="1" spc="30" dirty="0">
                <a:latin typeface="Arial"/>
                <a:cs typeface="Arial"/>
              </a:rPr>
              <a:t>DummyClassifier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-65" dirty="0">
                <a:latin typeface="Arial"/>
                <a:cs typeface="Arial"/>
              </a:rPr>
              <a:t>is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0" dirty="0">
                <a:latin typeface="Arial"/>
                <a:cs typeface="Arial"/>
              </a:rPr>
              <a:t>classifier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that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dirty="0">
                <a:latin typeface="Arial"/>
                <a:cs typeface="Arial"/>
              </a:rPr>
              <a:t>makes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45" dirty="0">
                <a:latin typeface="Arial"/>
                <a:cs typeface="Arial"/>
              </a:rPr>
              <a:t>predictions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-40" dirty="0">
                <a:latin typeface="Arial"/>
                <a:cs typeface="Arial"/>
              </a:rPr>
              <a:t>using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simple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5" dirty="0">
                <a:latin typeface="Arial"/>
                <a:cs typeface="Arial"/>
              </a:rPr>
              <a:t>rules.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5" dirty="0">
                <a:latin typeface="Arial"/>
                <a:cs typeface="Arial"/>
              </a:rPr>
              <a:t>We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-20" dirty="0">
                <a:latin typeface="Arial"/>
                <a:cs typeface="Arial"/>
              </a:rPr>
              <a:t>use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this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to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60" dirty="0">
                <a:latin typeface="Arial"/>
                <a:cs typeface="Arial"/>
              </a:rPr>
              <a:t>build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baseline </a:t>
            </a:r>
            <a:r>
              <a:rPr sz="2650" b="1" spc="-720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model</a:t>
            </a:r>
            <a:r>
              <a:rPr sz="2650" b="1" spc="-120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to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55" dirty="0">
                <a:latin typeface="Arial"/>
                <a:cs typeface="Arial"/>
              </a:rPr>
              <a:t>compare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80" dirty="0">
                <a:latin typeface="Arial"/>
                <a:cs typeface="Arial"/>
              </a:rPr>
              <a:t>with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90" dirty="0">
                <a:latin typeface="Arial"/>
                <a:cs typeface="Arial"/>
              </a:rPr>
              <a:t>other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models.</a:t>
            </a:r>
            <a:endParaRPr sz="2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84"/>
              </a:spcBef>
            </a:pPr>
            <a:r>
              <a:rPr sz="2650" b="1" spc="20" dirty="0">
                <a:latin typeface="Arial"/>
                <a:cs typeface="Arial"/>
              </a:rPr>
              <a:t>The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baseline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75" dirty="0">
                <a:latin typeface="Arial"/>
                <a:cs typeface="Arial"/>
              </a:rPr>
              <a:t>model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-30" dirty="0">
                <a:latin typeface="Arial"/>
                <a:cs typeface="Arial"/>
              </a:rPr>
              <a:t>has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30" dirty="0">
                <a:latin typeface="Arial"/>
                <a:cs typeface="Arial"/>
              </a:rPr>
              <a:t>a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50" dirty="0">
                <a:latin typeface="Arial"/>
                <a:cs typeface="Arial"/>
              </a:rPr>
              <a:t>57.64%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0" dirty="0">
                <a:latin typeface="Arial"/>
                <a:cs typeface="Arial"/>
              </a:rPr>
              <a:t>accuracy,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25" dirty="0">
                <a:latin typeface="Arial"/>
                <a:cs typeface="Arial"/>
              </a:rPr>
              <a:t>which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indicates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114" dirty="0">
                <a:latin typeface="Arial"/>
                <a:cs typeface="Arial"/>
              </a:rPr>
              <a:t>the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45" dirty="0">
                <a:latin typeface="Arial"/>
                <a:cs typeface="Arial"/>
              </a:rPr>
              <a:t>lowest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5" dirty="0">
                <a:latin typeface="Arial"/>
                <a:cs typeface="Arial"/>
              </a:rPr>
              <a:t>possible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65" dirty="0">
                <a:latin typeface="Arial"/>
                <a:cs typeface="Arial"/>
              </a:rPr>
              <a:t>prediction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50" dirty="0">
                <a:latin typeface="Arial"/>
                <a:cs typeface="Arial"/>
              </a:rPr>
              <a:t>we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20" dirty="0">
                <a:latin typeface="Arial"/>
                <a:cs typeface="Arial"/>
              </a:rPr>
              <a:t>can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get.</a:t>
            </a:r>
            <a:r>
              <a:rPr sz="2650" b="1" spc="-105" dirty="0">
                <a:latin typeface="Arial"/>
                <a:cs typeface="Arial"/>
              </a:rPr>
              <a:t> </a:t>
            </a:r>
            <a:r>
              <a:rPr sz="2650" b="1" spc="25" dirty="0">
                <a:latin typeface="Arial"/>
                <a:cs typeface="Arial"/>
              </a:rPr>
              <a:t>We</a:t>
            </a:r>
            <a:endParaRPr sz="2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95"/>
              </a:spcBef>
            </a:pPr>
            <a:r>
              <a:rPr sz="2650" b="1" spc="55" dirty="0">
                <a:latin typeface="Arial"/>
                <a:cs typeface="Arial"/>
              </a:rPr>
              <a:t>expect</a:t>
            </a:r>
            <a:r>
              <a:rPr sz="2650" b="1" spc="-114" dirty="0">
                <a:latin typeface="Arial"/>
                <a:cs typeface="Arial"/>
              </a:rPr>
              <a:t> </a:t>
            </a:r>
            <a:r>
              <a:rPr sz="2650" b="1" spc="130" dirty="0">
                <a:latin typeface="Arial"/>
                <a:cs typeface="Arial"/>
              </a:rPr>
              <a:t>to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50" dirty="0">
                <a:latin typeface="Arial"/>
                <a:cs typeface="Arial"/>
              </a:rPr>
              <a:t>get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0" dirty="0">
                <a:latin typeface="Arial"/>
                <a:cs typeface="Arial"/>
              </a:rPr>
              <a:t>higher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25" dirty="0">
                <a:latin typeface="Arial"/>
                <a:cs typeface="Arial"/>
              </a:rPr>
              <a:t>accuracy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90" dirty="0">
                <a:latin typeface="Arial"/>
                <a:cs typeface="Arial"/>
              </a:rPr>
              <a:t>from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90" dirty="0">
                <a:latin typeface="Arial"/>
                <a:cs typeface="Arial"/>
              </a:rPr>
              <a:t>other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35" dirty="0">
                <a:latin typeface="Arial"/>
                <a:cs typeface="Arial"/>
              </a:rPr>
              <a:t>models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50" dirty="0">
                <a:latin typeface="Arial"/>
                <a:cs typeface="Arial"/>
              </a:rPr>
              <a:t>we</a:t>
            </a:r>
            <a:r>
              <a:rPr sz="2650" b="1" spc="-110" dirty="0">
                <a:latin typeface="Arial"/>
                <a:cs typeface="Arial"/>
              </a:rPr>
              <a:t> </a:t>
            </a:r>
            <a:r>
              <a:rPr sz="2650" b="1" spc="45" dirty="0">
                <a:latin typeface="Arial"/>
                <a:cs typeface="Arial"/>
              </a:rPr>
              <a:t>selected.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4764252"/>
            <a:ext cx="6696074" cy="5000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0116" y="5143500"/>
            <a:ext cx="9334499" cy="307657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2985" y="0"/>
            <a:ext cx="715518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135" dirty="0">
                <a:solidFill>
                  <a:srgbClr val="000000"/>
                </a:solidFill>
                <a:latin typeface="Arial"/>
                <a:cs typeface="Arial"/>
              </a:rPr>
              <a:t>SVM</a:t>
            </a:r>
            <a:r>
              <a:rPr sz="9200" spc="-4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spc="75" dirty="0">
                <a:solidFill>
                  <a:srgbClr val="000000"/>
                </a:solidFill>
                <a:latin typeface="Arial"/>
                <a:cs typeface="Arial"/>
              </a:rPr>
              <a:t>MODEL</a:t>
            </a:r>
            <a:endParaRPr sz="9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551" y="1705856"/>
            <a:ext cx="7865109" cy="266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8760" marR="231140" algn="ctr">
              <a:lnSpc>
                <a:spcPct val="115500"/>
              </a:lnSpc>
              <a:spcBef>
                <a:spcPts val="100"/>
              </a:spcBef>
            </a:pPr>
            <a:r>
              <a:rPr sz="2500" spc="-190" dirty="0">
                <a:latin typeface="Verdana"/>
                <a:cs typeface="Verdana"/>
              </a:rPr>
              <a:t>S</a:t>
            </a:r>
            <a:r>
              <a:rPr sz="2500" spc="-65" dirty="0">
                <a:latin typeface="Verdana"/>
                <a:cs typeface="Verdana"/>
              </a:rPr>
              <a:t>u</a:t>
            </a:r>
            <a:r>
              <a:rPr sz="2500" spc="35" dirty="0">
                <a:latin typeface="Verdana"/>
                <a:cs typeface="Verdana"/>
              </a:rPr>
              <a:t>pp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ve</a:t>
            </a:r>
            <a:r>
              <a:rPr sz="2500" spc="75" dirty="0">
                <a:latin typeface="Verdana"/>
                <a:cs typeface="Verdana"/>
              </a:rPr>
              <a:t>c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50" dirty="0">
                <a:latin typeface="Verdana"/>
                <a:cs typeface="Verdana"/>
              </a:rPr>
              <a:t>m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75" dirty="0">
                <a:latin typeface="Verdana"/>
                <a:cs typeface="Verdana"/>
              </a:rPr>
              <a:t>c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-45" dirty="0">
                <a:latin typeface="Verdana"/>
                <a:cs typeface="Verdana"/>
              </a:rPr>
              <a:t>n</a:t>
            </a:r>
            <a:r>
              <a:rPr sz="2500" spc="-65" dirty="0">
                <a:latin typeface="Verdana"/>
                <a:cs typeface="Verdana"/>
              </a:rPr>
              <a:t>es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325" dirty="0">
                <a:latin typeface="Verdana"/>
                <a:cs typeface="Verdana"/>
              </a:rPr>
              <a:t>(</a:t>
            </a:r>
            <a:r>
              <a:rPr sz="2500" spc="-190" dirty="0">
                <a:latin typeface="Verdana"/>
                <a:cs typeface="Verdana"/>
              </a:rPr>
              <a:t>S</a:t>
            </a:r>
            <a:r>
              <a:rPr sz="2500" spc="140" dirty="0">
                <a:latin typeface="Verdana"/>
                <a:cs typeface="Verdana"/>
              </a:rPr>
              <a:t>M</a:t>
            </a:r>
            <a:r>
              <a:rPr sz="2500" spc="-65" dirty="0">
                <a:latin typeface="Verdana"/>
                <a:cs typeface="Verdana"/>
              </a:rPr>
              <a:t>s</a:t>
            </a:r>
            <a:r>
              <a:rPr sz="2500" spc="-330" dirty="0">
                <a:latin typeface="Verdana"/>
                <a:cs typeface="Verdana"/>
              </a:rPr>
              <a:t>)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60" dirty="0">
                <a:latin typeface="Verdana"/>
                <a:cs typeface="Verdana"/>
              </a:rPr>
              <a:t>e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14" dirty="0">
                <a:latin typeface="Verdana"/>
                <a:cs typeface="Verdana"/>
              </a:rPr>
              <a:t>a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se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75" dirty="0">
                <a:latin typeface="Verdana"/>
                <a:cs typeface="Verdana"/>
              </a:rPr>
              <a:t>f  </a:t>
            </a:r>
            <a:r>
              <a:rPr sz="2500" spc="-70" dirty="0">
                <a:latin typeface="Verdana"/>
                <a:cs typeface="Verdana"/>
              </a:rPr>
              <a:t>s</a:t>
            </a:r>
            <a:r>
              <a:rPr sz="2500" spc="-65" dirty="0">
                <a:latin typeface="Verdana"/>
                <a:cs typeface="Verdana"/>
              </a:rPr>
              <a:t>u</a:t>
            </a:r>
            <a:r>
              <a:rPr sz="2500" spc="35" dirty="0">
                <a:latin typeface="Verdana"/>
                <a:cs typeface="Verdana"/>
              </a:rPr>
              <a:t>p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65" dirty="0">
                <a:latin typeface="Verdana"/>
                <a:cs typeface="Verdana"/>
              </a:rPr>
              <a:t>v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-70" dirty="0">
                <a:latin typeface="Verdana"/>
                <a:cs typeface="Verdana"/>
              </a:rPr>
              <a:t>s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45" dirty="0">
                <a:latin typeface="Verdana"/>
                <a:cs typeface="Verdana"/>
              </a:rPr>
              <a:t>d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40" dirty="0">
                <a:latin typeface="Verdana"/>
                <a:cs typeface="Verdana"/>
              </a:rPr>
              <a:t>l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45" dirty="0">
                <a:latin typeface="Verdana"/>
                <a:cs typeface="Verdana"/>
              </a:rPr>
              <a:t>n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-45" dirty="0">
                <a:latin typeface="Verdana"/>
                <a:cs typeface="Verdana"/>
              </a:rPr>
              <a:t>n</a:t>
            </a:r>
            <a:r>
              <a:rPr sz="2500" spc="-185" dirty="0">
                <a:latin typeface="Verdana"/>
                <a:cs typeface="Verdana"/>
              </a:rPr>
              <a:t>g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50" dirty="0">
                <a:latin typeface="Verdana"/>
                <a:cs typeface="Verdana"/>
              </a:rPr>
              <a:t>m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40" dirty="0">
                <a:latin typeface="Verdana"/>
                <a:cs typeface="Verdana"/>
              </a:rPr>
              <a:t>d</a:t>
            </a:r>
            <a:r>
              <a:rPr sz="2500" spc="-65" dirty="0">
                <a:latin typeface="Verdana"/>
                <a:cs typeface="Verdana"/>
              </a:rPr>
              <a:t>s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u</a:t>
            </a:r>
            <a:r>
              <a:rPr sz="2500" spc="-70" dirty="0">
                <a:latin typeface="Verdana"/>
                <a:cs typeface="Verdana"/>
              </a:rPr>
              <a:t>s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45" dirty="0">
                <a:latin typeface="Verdana"/>
                <a:cs typeface="Verdana"/>
              </a:rPr>
              <a:t>d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75" dirty="0">
                <a:latin typeface="Verdana"/>
                <a:cs typeface="Verdana"/>
              </a:rPr>
              <a:t>f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30" dirty="0">
                <a:latin typeface="Verdana"/>
                <a:cs typeface="Verdana"/>
              </a:rPr>
              <a:t>r  classification,</a:t>
            </a:r>
            <a:r>
              <a:rPr sz="2500" spc="-265" dirty="0">
                <a:latin typeface="Verdana"/>
                <a:cs typeface="Verdana"/>
              </a:rPr>
              <a:t> </a:t>
            </a:r>
            <a:r>
              <a:rPr sz="2500" spc="-75" dirty="0">
                <a:latin typeface="Verdana"/>
                <a:cs typeface="Verdana"/>
              </a:rPr>
              <a:t>regression,</a:t>
            </a:r>
            <a:r>
              <a:rPr sz="2500" spc="-265" dirty="0">
                <a:latin typeface="Verdana"/>
                <a:cs typeface="Verdana"/>
              </a:rPr>
              <a:t> </a:t>
            </a:r>
            <a:r>
              <a:rPr sz="2500" spc="-40" dirty="0">
                <a:latin typeface="Verdana"/>
                <a:cs typeface="Verdana"/>
              </a:rPr>
              <a:t>and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outliers</a:t>
            </a:r>
            <a:r>
              <a:rPr sz="2500" spc="-265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detection.</a:t>
            </a:r>
            <a:endParaRPr sz="2500">
              <a:latin typeface="Verdana"/>
              <a:cs typeface="Verdana"/>
            </a:endParaRPr>
          </a:p>
          <a:p>
            <a:pPr marL="12700" marR="5080" algn="ctr">
              <a:lnSpc>
                <a:spcPts val="3460"/>
              </a:lnSpc>
              <a:spcBef>
                <a:spcPts val="110"/>
              </a:spcBef>
            </a:pPr>
            <a:r>
              <a:rPr sz="2500" spc="-60" dirty="0">
                <a:latin typeface="Verdana"/>
                <a:cs typeface="Verdana"/>
              </a:rPr>
              <a:t>Given </a:t>
            </a:r>
            <a:r>
              <a:rPr sz="2500" spc="-15" dirty="0">
                <a:latin typeface="Verdana"/>
                <a:cs typeface="Verdana"/>
              </a:rPr>
              <a:t>labeled </a:t>
            </a:r>
            <a:r>
              <a:rPr sz="2500" spc="-55" dirty="0">
                <a:latin typeface="Verdana"/>
                <a:cs typeface="Verdana"/>
              </a:rPr>
              <a:t>training </a:t>
            </a:r>
            <a:r>
              <a:rPr sz="2500" spc="-40" dirty="0">
                <a:latin typeface="Verdana"/>
                <a:cs typeface="Verdana"/>
              </a:rPr>
              <a:t>data </a:t>
            </a:r>
            <a:r>
              <a:rPr sz="2500" spc="-65" dirty="0">
                <a:latin typeface="Verdana"/>
                <a:cs typeface="Verdana"/>
              </a:rPr>
              <a:t>(supervised </a:t>
            </a:r>
            <a:r>
              <a:rPr sz="2500" spc="-105" dirty="0">
                <a:latin typeface="Verdana"/>
                <a:cs typeface="Verdana"/>
              </a:rPr>
              <a:t>learning), </a:t>
            </a:r>
            <a:r>
              <a:rPr sz="2500" spc="-100" dirty="0">
                <a:latin typeface="Verdana"/>
                <a:cs typeface="Verdana"/>
              </a:rPr>
              <a:t> 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-60" dirty="0">
                <a:latin typeface="Verdana"/>
                <a:cs typeface="Verdana"/>
              </a:rPr>
              <a:t>e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40" dirty="0">
                <a:latin typeface="Verdana"/>
                <a:cs typeface="Verdana"/>
              </a:rPr>
              <a:t>l</a:t>
            </a:r>
            <a:r>
              <a:rPr sz="2500" spc="-190" dirty="0">
                <a:latin typeface="Verdana"/>
                <a:cs typeface="Verdana"/>
              </a:rPr>
              <a:t>g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-145" dirty="0">
                <a:latin typeface="Verdana"/>
                <a:cs typeface="Verdana"/>
              </a:rPr>
              <a:t>m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65" dirty="0">
                <a:latin typeface="Verdana"/>
                <a:cs typeface="Verdana"/>
              </a:rPr>
              <a:t>u</a:t>
            </a:r>
            <a:r>
              <a:rPr sz="2500" spc="35" dirty="0">
                <a:latin typeface="Verdana"/>
                <a:cs typeface="Verdana"/>
              </a:rPr>
              <a:t>tp</a:t>
            </a:r>
            <a:r>
              <a:rPr sz="2500" spc="-65" dirty="0">
                <a:latin typeface="Verdana"/>
                <a:cs typeface="Verdana"/>
              </a:rPr>
              <a:t>u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65" dirty="0">
                <a:latin typeface="Verdana"/>
                <a:cs typeface="Verdana"/>
              </a:rPr>
              <a:t>s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-40" dirty="0">
                <a:latin typeface="Verdana"/>
                <a:cs typeface="Verdana"/>
              </a:rPr>
              <a:t>n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35" dirty="0">
                <a:latin typeface="Verdana"/>
                <a:cs typeface="Verdana"/>
              </a:rPr>
              <a:t>pt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-150" dirty="0">
                <a:latin typeface="Verdana"/>
                <a:cs typeface="Verdana"/>
              </a:rPr>
              <a:t>m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40" dirty="0">
                <a:latin typeface="Verdana"/>
                <a:cs typeface="Verdana"/>
              </a:rPr>
              <a:t>l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-70" dirty="0">
                <a:latin typeface="Verdana"/>
                <a:cs typeface="Verdana"/>
              </a:rPr>
              <a:t>y</a:t>
            </a:r>
            <a:r>
              <a:rPr sz="2500" spc="35" dirty="0">
                <a:latin typeface="Verdana"/>
                <a:cs typeface="Verdana"/>
              </a:rPr>
              <a:t>p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35" dirty="0">
                <a:latin typeface="Verdana"/>
                <a:cs typeface="Verdana"/>
              </a:rPr>
              <a:t>p</a:t>
            </a:r>
            <a:r>
              <a:rPr sz="2500" spc="40" dirty="0">
                <a:latin typeface="Verdana"/>
                <a:cs typeface="Verdana"/>
              </a:rPr>
              <a:t>l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-45" dirty="0">
                <a:latin typeface="Verdana"/>
                <a:cs typeface="Verdana"/>
              </a:rPr>
              <a:t>n</a:t>
            </a:r>
            <a:r>
              <a:rPr sz="2500" spc="-60" dirty="0">
                <a:latin typeface="Verdana"/>
                <a:cs typeface="Verdana"/>
              </a:rPr>
              <a:t>e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95" dirty="0">
                <a:latin typeface="Verdana"/>
                <a:cs typeface="Verdana"/>
              </a:rPr>
              <a:t>w</a:t>
            </a:r>
            <a:r>
              <a:rPr sz="2500" spc="-45" dirty="0">
                <a:latin typeface="Verdana"/>
                <a:cs typeface="Verdana"/>
              </a:rPr>
              <a:t>h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75" dirty="0">
                <a:latin typeface="Verdana"/>
                <a:cs typeface="Verdana"/>
              </a:rPr>
              <a:t>c</a:t>
            </a:r>
            <a:r>
              <a:rPr sz="2500" spc="-30" dirty="0">
                <a:latin typeface="Verdana"/>
                <a:cs typeface="Verdana"/>
              </a:rPr>
              <a:t>h  </a:t>
            </a:r>
            <a:r>
              <a:rPr sz="2500" spc="75" dirty="0">
                <a:latin typeface="Verdana"/>
                <a:cs typeface="Verdana"/>
              </a:rPr>
              <a:t>c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35" dirty="0">
                <a:latin typeface="Verdana"/>
                <a:cs typeface="Verdana"/>
              </a:rPr>
              <a:t>t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190" dirty="0">
                <a:latin typeface="Verdana"/>
                <a:cs typeface="Verdana"/>
              </a:rPr>
              <a:t>g</a:t>
            </a:r>
            <a:r>
              <a:rPr sz="2500" spc="15" dirty="0">
                <a:latin typeface="Verdana"/>
                <a:cs typeface="Verdana"/>
              </a:rPr>
              <a:t>o</a:t>
            </a:r>
            <a:r>
              <a:rPr sz="2500" spc="-35" dirty="0">
                <a:latin typeface="Verdana"/>
                <a:cs typeface="Verdana"/>
              </a:rPr>
              <a:t>r</a:t>
            </a:r>
            <a:r>
              <a:rPr sz="2500" spc="-25" dirty="0">
                <a:latin typeface="Verdana"/>
                <a:cs typeface="Verdana"/>
              </a:rPr>
              <a:t>i</a:t>
            </a:r>
            <a:r>
              <a:rPr sz="2500" spc="-145" dirty="0">
                <a:latin typeface="Verdana"/>
                <a:cs typeface="Verdana"/>
              </a:rPr>
              <a:t>z</a:t>
            </a:r>
            <a:r>
              <a:rPr sz="2500" spc="-65" dirty="0">
                <a:latin typeface="Verdana"/>
                <a:cs typeface="Verdana"/>
              </a:rPr>
              <a:t>es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45" dirty="0">
                <a:latin typeface="Verdana"/>
                <a:cs typeface="Verdana"/>
              </a:rPr>
              <a:t>n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90" dirty="0">
                <a:latin typeface="Verdana"/>
                <a:cs typeface="Verdana"/>
              </a:rPr>
              <a:t>w</a:t>
            </a:r>
            <a:r>
              <a:rPr sz="2500" spc="-27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235" dirty="0">
                <a:latin typeface="Verdana"/>
                <a:cs typeface="Verdana"/>
              </a:rPr>
              <a:t>x</a:t>
            </a:r>
            <a:r>
              <a:rPr sz="2500" spc="-120" dirty="0">
                <a:latin typeface="Verdana"/>
                <a:cs typeface="Verdana"/>
              </a:rPr>
              <a:t>a</a:t>
            </a:r>
            <a:r>
              <a:rPr sz="2500" spc="-150" dirty="0">
                <a:latin typeface="Verdana"/>
                <a:cs typeface="Verdana"/>
              </a:rPr>
              <a:t>m</a:t>
            </a:r>
            <a:r>
              <a:rPr sz="2500" spc="35" dirty="0">
                <a:latin typeface="Verdana"/>
                <a:cs typeface="Verdana"/>
              </a:rPr>
              <a:t>p</a:t>
            </a:r>
            <a:r>
              <a:rPr sz="2500" spc="40" dirty="0">
                <a:latin typeface="Verdana"/>
                <a:cs typeface="Verdana"/>
              </a:rPr>
              <a:t>l</a:t>
            </a:r>
            <a:r>
              <a:rPr sz="2500" spc="-65" dirty="0">
                <a:latin typeface="Verdana"/>
                <a:cs typeface="Verdana"/>
              </a:rPr>
              <a:t>e</a:t>
            </a:r>
            <a:r>
              <a:rPr sz="2500" spc="-70" dirty="0">
                <a:latin typeface="Verdana"/>
                <a:cs typeface="Verdana"/>
              </a:rPr>
              <a:t>s</a:t>
            </a:r>
            <a:r>
              <a:rPr sz="2500" spc="-254" dirty="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4329" y="2293226"/>
            <a:ext cx="9599930" cy="18154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2275" marR="414020" algn="ctr">
              <a:lnSpc>
                <a:spcPct val="117400"/>
              </a:lnSpc>
              <a:spcBef>
                <a:spcPts val="95"/>
              </a:spcBef>
            </a:pPr>
            <a:r>
              <a:rPr sz="2500" spc="-40" dirty="0">
                <a:latin typeface="Verdana"/>
                <a:cs typeface="Verdana"/>
              </a:rPr>
              <a:t>The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accuracy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rate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65" dirty="0">
                <a:latin typeface="Verdana"/>
                <a:cs typeface="Verdana"/>
              </a:rPr>
              <a:t>of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the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SVM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model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is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65" dirty="0">
                <a:latin typeface="Verdana"/>
                <a:cs typeface="Verdana"/>
              </a:rPr>
              <a:t>63.49%,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the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5" dirty="0">
                <a:latin typeface="Verdana"/>
                <a:cs typeface="Verdana"/>
              </a:rPr>
              <a:t>cross </a:t>
            </a:r>
            <a:r>
              <a:rPr sz="2500" spc="-865" dirty="0">
                <a:latin typeface="Verdana"/>
                <a:cs typeface="Verdana"/>
              </a:rPr>
              <a:t> </a:t>
            </a:r>
            <a:r>
              <a:rPr sz="2500" spc="-40" dirty="0">
                <a:latin typeface="Verdana"/>
                <a:cs typeface="Verdana"/>
              </a:rPr>
              <a:t>v</a:t>
            </a:r>
            <a:r>
              <a:rPr sz="2500" spc="-95" dirty="0">
                <a:latin typeface="Verdana"/>
                <a:cs typeface="Verdana"/>
              </a:rPr>
              <a:t>a</a:t>
            </a:r>
            <a:r>
              <a:rPr sz="2500" spc="55" dirty="0">
                <a:latin typeface="Verdana"/>
                <a:cs typeface="Verdana"/>
              </a:rPr>
              <a:t>l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65" dirty="0">
                <a:latin typeface="Verdana"/>
                <a:cs typeface="Verdana"/>
              </a:rPr>
              <a:t>d</a:t>
            </a:r>
            <a:r>
              <a:rPr sz="2500" spc="-95" dirty="0">
                <a:latin typeface="Verdana"/>
                <a:cs typeface="Verdana"/>
              </a:rPr>
              <a:t>a</a:t>
            </a:r>
            <a:r>
              <a:rPr sz="2500" spc="50" dirty="0">
                <a:latin typeface="Verdana"/>
                <a:cs typeface="Verdana"/>
              </a:rPr>
              <a:t>t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40" dirty="0">
                <a:latin typeface="Verdana"/>
                <a:cs typeface="Verdana"/>
              </a:rPr>
              <a:t>o</a:t>
            </a:r>
            <a:r>
              <a:rPr sz="2500" spc="-15" dirty="0">
                <a:latin typeface="Verdana"/>
                <a:cs typeface="Verdana"/>
              </a:rPr>
              <a:t>n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45" dirty="0">
                <a:latin typeface="Verdana"/>
                <a:cs typeface="Verdana"/>
              </a:rPr>
              <a:t>s</a:t>
            </a:r>
            <a:r>
              <a:rPr sz="2500" spc="95" dirty="0">
                <a:latin typeface="Verdana"/>
                <a:cs typeface="Verdana"/>
              </a:rPr>
              <a:t>c</a:t>
            </a:r>
            <a:r>
              <a:rPr sz="2500" spc="40" dirty="0">
                <a:latin typeface="Verdana"/>
                <a:cs typeface="Verdana"/>
              </a:rPr>
              <a:t>o</a:t>
            </a:r>
            <a:r>
              <a:rPr sz="2500" spc="-15" dirty="0">
                <a:latin typeface="Verdana"/>
                <a:cs typeface="Verdana"/>
              </a:rPr>
              <a:t>r</a:t>
            </a:r>
            <a:r>
              <a:rPr sz="2500" spc="-35" dirty="0">
                <a:latin typeface="Verdana"/>
                <a:cs typeface="Verdana"/>
              </a:rPr>
              <a:t>e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-40" dirty="0">
                <a:latin typeface="Verdana"/>
                <a:cs typeface="Verdana"/>
              </a:rPr>
              <a:t>s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35" dirty="0">
                <a:latin typeface="Verdana"/>
                <a:cs typeface="Verdana"/>
              </a:rPr>
              <a:t>6</a:t>
            </a:r>
            <a:r>
              <a:rPr sz="2500" spc="185" dirty="0">
                <a:latin typeface="Verdana"/>
                <a:cs typeface="Verdana"/>
              </a:rPr>
              <a:t>0</a:t>
            </a:r>
            <a:r>
              <a:rPr sz="2500" spc="-245" dirty="0">
                <a:latin typeface="Verdana"/>
                <a:cs typeface="Verdana"/>
              </a:rPr>
              <a:t>.</a:t>
            </a:r>
            <a:r>
              <a:rPr sz="2500" spc="30" dirty="0">
                <a:latin typeface="Verdana"/>
                <a:cs typeface="Verdana"/>
              </a:rPr>
              <a:t>9</a:t>
            </a:r>
            <a:r>
              <a:rPr sz="2500" spc="-250" dirty="0">
                <a:latin typeface="Verdana"/>
                <a:cs typeface="Verdana"/>
              </a:rPr>
              <a:t>1</a:t>
            </a:r>
            <a:r>
              <a:rPr sz="2500" spc="-560" dirty="0">
                <a:latin typeface="Verdana"/>
                <a:cs typeface="Verdana"/>
              </a:rPr>
              <a:t>%</a:t>
            </a:r>
            <a:r>
              <a:rPr sz="2500" spc="-245" dirty="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  <a:p>
            <a:pPr marL="12700" marR="5080" algn="ctr">
              <a:lnSpc>
                <a:spcPct val="117400"/>
              </a:lnSpc>
            </a:pPr>
            <a:r>
              <a:rPr sz="2500" spc="-40" dirty="0">
                <a:latin typeface="Verdana"/>
                <a:cs typeface="Verdana"/>
              </a:rPr>
              <a:t>The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5" dirty="0">
                <a:latin typeface="Verdana"/>
                <a:cs typeface="Verdana"/>
              </a:rPr>
              <a:t>precision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rate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65" dirty="0">
                <a:latin typeface="Verdana"/>
                <a:cs typeface="Verdana"/>
              </a:rPr>
              <a:t>of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the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5" dirty="0">
                <a:latin typeface="Verdana"/>
                <a:cs typeface="Verdana"/>
              </a:rPr>
              <a:t>SVM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model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25" dirty="0">
                <a:latin typeface="Verdana"/>
                <a:cs typeface="Verdana"/>
              </a:rPr>
              <a:t>is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204" dirty="0">
                <a:latin typeface="Verdana"/>
                <a:cs typeface="Verdana"/>
              </a:rPr>
              <a:t>64%,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dirty="0">
                <a:latin typeface="Verdana"/>
                <a:cs typeface="Verdana"/>
              </a:rPr>
              <a:t>the</a:t>
            </a:r>
            <a:r>
              <a:rPr sz="2500" spc="-254" dirty="0">
                <a:latin typeface="Verdana"/>
                <a:cs typeface="Verdana"/>
              </a:rPr>
              <a:t> </a:t>
            </a:r>
            <a:r>
              <a:rPr sz="2500" spc="-15" dirty="0">
                <a:latin typeface="Verdana"/>
                <a:cs typeface="Verdana"/>
              </a:rPr>
              <a:t>false-positive </a:t>
            </a:r>
            <a:r>
              <a:rPr sz="2500" spc="-860" dirty="0">
                <a:latin typeface="Verdana"/>
                <a:cs typeface="Verdana"/>
              </a:rPr>
              <a:t> </a:t>
            </a:r>
            <a:r>
              <a:rPr sz="2500" spc="-15" dirty="0">
                <a:latin typeface="Verdana"/>
                <a:cs typeface="Verdana"/>
              </a:rPr>
              <a:t>r</a:t>
            </a:r>
            <a:r>
              <a:rPr sz="2500" spc="-95" dirty="0">
                <a:latin typeface="Verdana"/>
                <a:cs typeface="Verdana"/>
              </a:rPr>
              <a:t>a</a:t>
            </a:r>
            <a:r>
              <a:rPr sz="2500" spc="50" dirty="0">
                <a:latin typeface="Verdana"/>
                <a:cs typeface="Verdana"/>
              </a:rPr>
              <a:t>t</a:t>
            </a:r>
            <a:r>
              <a:rPr sz="2500" spc="-35" dirty="0">
                <a:latin typeface="Verdana"/>
                <a:cs typeface="Verdana"/>
              </a:rPr>
              <a:t>e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-40" dirty="0">
                <a:latin typeface="Verdana"/>
                <a:cs typeface="Verdana"/>
              </a:rPr>
              <a:t>s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8</a:t>
            </a:r>
            <a:r>
              <a:rPr sz="2500" spc="-345" dirty="0">
                <a:latin typeface="Verdana"/>
                <a:cs typeface="Verdana"/>
              </a:rPr>
              <a:t>7</a:t>
            </a:r>
            <a:r>
              <a:rPr sz="2500" spc="-555" dirty="0">
                <a:latin typeface="Verdana"/>
                <a:cs typeface="Verdana"/>
              </a:rPr>
              <a:t>%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65" dirty="0">
                <a:latin typeface="Verdana"/>
                <a:cs typeface="Verdana"/>
              </a:rPr>
              <a:t>w</a:t>
            </a:r>
            <a:r>
              <a:rPr sz="2500" spc="-20" dirty="0">
                <a:latin typeface="Verdana"/>
                <a:cs typeface="Verdana"/>
              </a:rPr>
              <a:t>h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95" dirty="0">
                <a:latin typeface="Verdana"/>
                <a:cs typeface="Verdana"/>
              </a:rPr>
              <a:t>c</a:t>
            </a:r>
            <a:r>
              <a:rPr sz="2500" spc="-15" dirty="0">
                <a:latin typeface="Verdana"/>
                <a:cs typeface="Verdana"/>
              </a:rPr>
              <a:t>h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-20" dirty="0">
                <a:latin typeface="Verdana"/>
                <a:cs typeface="Verdana"/>
              </a:rPr>
              <a:t>n</a:t>
            </a:r>
            <a:r>
              <a:rPr sz="2500" spc="65" dirty="0">
                <a:latin typeface="Verdana"/>
                <a:cs typeface="Verdana"/>
              </a:rPr>
              <a:t>d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95" dirty="0">
                <a:latin typeface="Verdana"/>
                <a:cs typeface="Verdana"/>
              </a:rPr>
              <a:t>c</a:t>
            </a:r>
            <a:r>
              <a:rPr sz="2500" spc="-95" dirty="0">
                <a:latin typeface="Verdana"/>
                <a:cs typeface="Verdana"/>
              </a:rPr>
              <a:t>a</a:t>
            </a:r>
            <a:r>
              <a:rPr sz="2500" spc="50" dirty="0">
                <a:latin typeface="Verdana"/>
                <a:cs typeface="Verdana"/>
              </a:rPr>
              <a:t>t</a:t>
            </a:r>
            <a:r>
              <a:rPr sz="2500" spc="-40" dirty="0">
                <a:latin typeface="Verdana"/>
                <a:cs typeface="Verdana"/>
              </a:rPr>
              <a:t>es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-40" dirty="0">
                <a:latin typeface="Verdana"/>
                <a:cs typeface="Verdana"/>
              </a:rPr>
              <a:t>s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20" dirty="0">
                <a:latin typeface="Verdana"/>
                <a:cs typeface="Verdana"/>
              </a:rPr>
              <a:t>n</a:t>
            </a:r>
            <a:r>
              <a:rPr sz="2500" spc="40" dirty="0">
                <a:latin typeface="Verdana"/>
                <a:cs typeface="Verdana"/>
              </a:rPr>
              <a:t>o</a:t>
            </a:r>
            <a:r>
              <a:rPr sz="2500" spc="50" dirty="0">
                <a:latin typeface="Verdana"/>
                <a:cs typeface="Verdana"/>
              </a:rPr>
              <a:t>t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-165" dirty="0">
                <a:latin typeface="Verdana"/>
                <a:cs typeface="Verdana"/>
              </a:rPr>
              <a:t>g</a:t>
            </a:r>
            <a:r>
              <a:rPr sz="2500" spc="40" dirty="0">
                <a:latin typeface="Verdana"/>
                <a:cs typeface="Verdana"/>
              </a:rPr>
              <a:t>oo</a:t>
            </a:r>
            <a:r>
              <a:rPr sz="2500" spc="70" dirty="0">
                <a:latin typeface="Verdana"/>
                <a:cs typeface="Verdana"/>
              </a:rPr>
              <a:t>d</a:t>
            </a:r>
            <a:r>
              <a:rPr sz="2500" spc="-260" dirty="0">
                <a:latin typeface="Verdana"/>
                <a:cs typeface="Verdana"/>
              </a:rPr>
              <a:t> </a:t>
            </a:r>
            <a:r>
              <a:rPr sz="2500" spc="90" dirty="0">
                <a:latin typeface="Verdana"/>
                <a:cs typeface="Verdana"/>
              </a:rPr>
              <a:t>f</a:t>
            </a:r>
            <a:r>
              <a:rPr sz="2500" spc="-10" dirty="0">
                <a:latin typeface="Verdana"/>
                <a:cs typeface="Verdana"/>
              </a:rPr>
              <a:t>i</a:t>
            </a:r>
            <a:r>
              <a:rPr sz="2500" spc="50" dirty="0">
                <a:latin typeface="Verdana"/>
                <a:cs typeface="Verdana"/>
              </a:rPr>
              <a:t>t</a:t>
            </a:r>
            <a:r>
              <a:rPr sz="2500" spc="-245" dirty="0">
                <a:latin typeface="Verdana"/>
                <a:cs typeface="Verdana"/>
              </a:rPr>
              <a:t>.</a:t>
            </a:r>
            <a:endParaRPr sz="25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7" y="5581394"/>
            <a:ext cx="4023582" cy="471334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05083" y="859864"/>
            <a:ext cx="6597015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-140" dirty="0">
                <a:solidFill>
                  <a:srgbClr val="231F20"/>
                </a:solidFill>
              </a:rPr>
              <a:t>CONTENTS:</a:t>
            </a:r>
            <a:endParaRPr sz="99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740622" y="0"/>
            <a:ext cx="2554319" cy="19920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2833297"/>
            <a:ext cx="144800" cy="144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3423636"/>
            <a:ext cx="144800" cy="144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4013975"/>
            <a:ext cx="144800" cy="1448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4604315"/>
            <a:ext cx="144800" cy="1447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5194654"/>
            <a:ext cx="144800" cy="1447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5784993"/>
            <a:ext cx="144800" cy="144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00419" y="6375332"/>
            <a:ext cx="144800" cy="1447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0419" y="6965672"/>
            <a:ext cx="144800" cy="144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0419" y="7556011"/>
            <a:ext cx="144800" cy="1448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00419" y="8146350"/>
            <a:ext cx="144800" cy="14479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0419" y="8736689"/>
            <a:ext cx="144800" cy="14480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0419" y="9327029"/>
            <a:ext cx="144800" cy="1448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247108" y="2528723"/>
            <a:ext cx="6050280" cy="711009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3400" spc="455" dirty="0">
                <a:solidFill>
                  <a:srgbClr val="231F20"/>
                </a:solidFill>
                <a:latin typeface="Trebuchet MS"/>
                <a:cs typeface="Trebuchet MS"/>
              </a:rPr>
              <a:t>ABSTRACT</a:t>
            </a:r>
            <a:endParaRPr sz="3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3400" spc="430" dirty="0">
                <a:solidFill>
                  <a:srgbClr val="231F20"/>
                </a:solidFill>
                <a:latin typeface="Trebuchet MS"/>
                <a:cs typeface="Trebuchet MS"/>
              </a:rPr>
              <a:t>INTRODUCTION</a:t>
            </a:r>
            <a:endParaRPr sz="3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2418715" algn="l"/>
              </a:tabLst>
            </a:pPr>
            <a:r>
              <a:rPr sz="3400" spc="470" dirty="0">
                <a:solidFill>
                  <a:srgbClr val="231F20"/>
                </a:solidFill>
                <a:latin typeface="Trebuchet MS"/>
                <a:cs typeface="Trebuchet MS"/>
              </a:rPr>
              <a:t>PROBLEM	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STATEMENT</a:t>
            </a:r>
            <a:endParaRPr sz="3400" dirty="0">
              <a:latin typeface="Trebuchet MS"/>
              <a:cs typeface="Trebuchet MS"/>
            </a:endParaRPr>
          </a:p>
          <a:p>
            <a:pPr marL="12700" marR="5080">
              <a:lnSpc>
                <a:spcPct val="113900"/>
              </a:lnSpc>
              <a:tabLst>
                <a:tab pos="2339340" algn="l"/>
                <a:tab pos="3100705" algn="l"/>
                <a:tab pos="3915410" algn="l"/>
              </a:tabLst>
            </a:pPr>
            <a:r>
              <a:rPr sz="3400" spc="7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459" dirty="0">
                <a:solidFill>
                  <a:srgbClr val="231F20"/>
                </a:solidFill>
                <a:latin typeface="Trebuchet MS"/>
                <a:cs typeface="Trebuchet MS"/>
              </a:rPr>
              <a:t>B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615" dirty="0">
                <a:solidFill>
                  <a:srgbClr val="231F20"/>
                </a:solidFill>
                <a:latin typeface="Trebuchet MS"/>
                <a:cs typeface="Trebuchet MS"/>
              </a:rPr>
              <a:t>V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34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7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40" dirty="0">
                <a:solidFill>
                  <a:srgbClr val="231F20"/>
                </a:solidFill>
                <a:latin typeface="Trebuchet MS"/>
                <a:cs typeface="Trebuchet MS"/>
              </a:rPr>
              <a:t>F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409" dirty="0">
                <a:solidFill>
                  <a:srgbClr val="231F20"/>
                </a:solidFill>
                <a:latin typeface="Trebuchet MS"/>
                <a:cs typeface="Trebuchet MS"/>
              </a:rPr>
              <a:t>P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spc="7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J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-45" dirty="0">
                <a:solidFill>
                  <a:srgbClr val="231F20"/>
                </a:solidFill>
                <a:latin typeface="Trebuchet MS"/>
                <a:cs typeface="Trebuchet MS"/>
              </a:rPr>
              <a:t>T  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EXISTING	</a:t>
            </a:r>
            <a:r>
              <a:rPr sz="3400" spc="480" dirty="0">
                <a:solidFill>
                  <a:srgbClr val="231F20"/>
                </a:solidFill>
                <a:latin typeface="Trebuchet MS"/>
                <a:cs typeface="Trebuchet MS"/>
              </a:rPr>
              <a:t>SYSTEM</a:t>
            </a:r>
            <a:endParaRPr sz="34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2748915" algn="l"/>
              </a:tabLst>
            </a:pPr>
            <a:r>
              <a:rPr sz="3400" spc="505" dirty="0">
                <a:solidFill>
                  <a:srgbClr val="231F20"/>
                </a:solidFill>
                <a:latin typeface="Trebuchet MS"/>
                <a:cs typeface="Trebuchet MS"/>
              </a:rPr>
              <a:t>PROPOSED	</a:t>
            </a:r>
            <a:r>
              <a:rPr sz="3400" spc="480" dirty="0">
                <a:solidFill>
                  <a:srgbClr val="231F20"/>
                </a:solidFill>
                <a:latin typeface="Trebuchet MS"/>
                <a:cs typeface="Trebuchet MS"/>
              </a:rPr>
              <a:t>SYSTEM</a:t>
            </a:r>
            <a:endParaRPr sz="3400" dirty="0">
              <a:latin typeface="Trebuchet MS"/>
              <a:cs typeface="Trebuchet MS"/>
            </a:endParaRPr>
          </a:p>
          <a:p>
            <a:pPr marL="12700" marR="88265">
              <a:lnSpc>
                <a:spcPct val="113900"/>
              </a:lnSpc>
              <a:tabLst>
                <a:tab pos="2486025" algn="l"/>
                <a:tab pos="3300729" algn="l"/>
                <a:tab pos="3764279" algn="l"/>
              </a:tabLst>
            </a:pP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425" dirty="0">
                <a:solidFill>
                  <a:srgbClr val="231F20"/>
                </a:solidFill>
                <a:latin typeface="Trebuchet MS"/>
                <a:cs typeface="Trebuchet MS"/>
              </a:rPr>
              <a:t>H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270" dirty="0">
                <a:solidFill>
                  <a:srgbClr val="231F20"/>
                </a:solidFill>
                <a:latin typeface="Trebuchet MS"/>
                <a:cs typeface="Trebuchet MS"/>
              </a:rPr>
              <a:t>T</a:t>
            </a:r>
            <a:r>
              <a:rPr sz="3400" spc="36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spc="105" dirty="0">
                <a:solidFill>
                  <a:srgbClr val="231F20"/>
                </a:solidFill>
                <a:latin typeface="Trebuchet MS"/>
                <a:cs typeface="Trebuchet MS"/>
              </a:rPr>
              <a:t>E</a:t>
            </a:r>
            <a:r>
              <a:rPr sz="3400" dirty="0">
                <a:solidFill>
                  <a:srgbClr val="231F20"/>
                </a:solidFill>
                <a:latin typeface="Trebuchet MS"/>
                <a:cs typeface="Trebuchet MS"/>
              </a:rPr>
              <a:t>	</a:t>
            </a:r>
            <a:r>
              <a:rPr sz="3400" spc="620" dirty="0">
                <a:solidFill>
                  <a:srgbClr val="231F20"/>
                </a:solidFill>
                <a:latin typeface="Trebuchet MS"/>
                <a:cs typeface="Trebuchet MS"/>
              </a:rPr>
              <a:t>D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615" dirty="0">
                <a:solidFill>
                  <a:srgbClr val="231F20"/>
                </a:solidFill>
                <a:latin typeface="Trebuchet MS"/>
                <a:cs typeface="Trebuchet MS"/>
              </a:rPr>
              <a:t>G</a:t>
            </a:r>
            <a:r>
              <a:rPr sz="3400" spc="375" dirty="0">
                <a:solidFill>
                  <a:srgbClr val="231F20"/>
                </a:solidFill>
                <a:latin typeface="Trebuchet MS"/>
                <a:cs typeface="Trebuchet MS"/>
              </a:rPr>
              <a:t>R</a:t>
            </a:r>
            <a:r>
              <a:rPr sz="3400" spc="590" dirty="0">
                <a:solidFill>
                  <a:srgbClr val="231F20"/>
                </a:solidFill>
                <a:latin typeface="Trebuchet MS"/>
                <a:cs typeface="Trebuchet MS"/>
              </a:rPr>
              <a:t>A</a:t>
            </a:r>
            <a:r>
              <a:rPr sz="3400" spc="295" dirty="0">
                <a:solidFill>
                  <a:srgbClr val="231F20"/>
                </a:solidFill>
                <a:latin typeface="Trebuchet MS"/>
                <a:cs typeface="Trebuchet MS"/>
              </a:rPr>
              <a:t>M  </a:t>
            </a:r>
            <a:r>
              <a:rPr sz="3400" spc="525" dirty="0">
                <a:solidFill>
                  <a:srgbClr val="231F20"/>
                </a:solidFill>
                <a:latin typeface="Trebuchet MS"/>
                <a:cs typeface="Trebuchet MS"/>
              </a:rPr>
              <a:t>MODULES	</a:t>
            </a:r>
            <a:r>
              <a:rPr sz="3400" spc="380" dirty="0">
                <a:solidFill>
                  <a:srgbClr val="231F20"/>
                </a:solidFill>
                <a:latin typeface="Trebuchet MS"/>
                <a:cs typeface="Trebuchet MS"/>
              </a:rPr>
              <a:t>OF	</a:t>
            </a:r>
            <a:r>
              <a:rPr sz="3400" spc="434" dirty="0">
                <a:solidFill>
                  <a:srgbClr val="231F20"/>
                </a:solidFill>
                <a:latin typeface="Trebuchet MS"/>
                <a:cs typeface="Trebuchet MS"/>
              </a:rPr>
              <a:t>PROJECT</a:t>
            </a:r>
            <a:endParaRPr sz="3400" dirty="0">
              <a:latin typeface="Trebuchet MS"/>
              <a:cs typeface="Trebuchet MS"/>
            </a:endParaRPr>
          </a:p>
          <a:p>
            <a:pPr marL="12700" marR="2877820" algn="just">
              <a:lnSpc>
                <a:spcPct val="113900"/>
              </a:lnSpc>
            </a:pPr>
            <a:r>
              <a:rPr sz="3400" spc="475" dirty="0">
                <a:solidFill>
                  <a:srgbClr val="231F20"/>
                </a:solidFill>
                <a:latin typeface="Trebuchet MS"/>
                <a:cs typeface="Trebuchet MS"/>
              </a:rPr>
              <a:t>FLOW </a:t>
            </a:r>
            <a:r>
              <a:rPr sz="3400" spc="415" dirty="0">
                <a:solidFill>
                  <a:srgbClr val="231F20"/>
                </a:solidFill>
                <a:latin typeface="Trebuchet MS"/>
                <a:cs typeface="Trebuchet MS"/>
              </a:rPr>
              <a:t>CHART </a:t>
            </a:r>
            <a:r>
              <a:rPr sz="3400" spc="-1010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495" dirty="0">
                <a:solidFill>
                  <a:srgbClr val="231F20"/>
                </a:solidFill>
                <a:latin typeface="Trebuchet MS"/>
                <a:cs typeface="Trebuchet MS"/>
              </a:rPr>
              <a:t>SCREENSHOT </a:t>
            </a:r>
            <a:r>
              <a:rPr sz="3400" spc="-1015" dirty="0">
                <a:solidFill>
                  <a:srgbClr val="231F20"/>
                </a:solidFill>
                <a:latin typeface="Trebuchet MS"/>
                <a:cs typeface="Trebuchet MS"/>
              </a:rPr>
              <a:t> 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7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515" dirty="0">
                <a:solidFill>
                  <a:srgbClr val="231F20"/>
                </a:solidFill>
                <a:latin typeface="Trebuchet MS"/>
                <a:cs typeface="Trebuchet MS"/>
              </a:rPr>
              <a:t>N</a:t>
            </a:r>
            <a:r>
              <a:rPr sz="3400" spc="755" dirty="0">
                <a:solidFill>
                  <a:srgbClr val="231F20"/>
                </a:solidFill>
                <a:latin typeface="Trebuchet MS"/>
                <a:cs typeface="Trebuchet MS"/>
              </a:rPr>
              <a:t>C</a:t>
            </a:r>
            <a:r>
              <a:rPr sz="3400" spc="400" dirty="0">
                <a:solidFill>
                  <a:srgbClr val="231F20"/>
                </a:solidFill>
                <a:latin typeface="Trebuchet MS"/>
                <a:cs typeface="Trebuchet MS"/>
              </a:rPr>
              <a:t>L</a:t>
            </a:r>
            <a:r>
              <a:rPr sz="3400" spc="365" dirty="0">
                <a:solidFill>
                  <a:srgbClr val="231F20"/>
                </a:solidFill>
                <a:latin typeface="Trebuchet MS"/>
                <a:cs typeface="Trebuchet MS"/>
              </a:rPr>
              <a:t>U</a:t>
            </a:r>
            <a:r>
              <a:rPr sz="3400" spc="670" dirty="0">
                <a:solidFill>
                  <a:srgbClr val="231F20"/>
                </a:solidFill>
                <a:latin typeface="Trebuchet MS"/>
                <a:cs typeface="Trebuchet MS"/>
              </a:rPr>
              <a:t>S</a:t>
            </a:r>
            <a:r>
              <a:rPr sz="3400" spc="175" dirty="0">
                <a:solidFill>
                  <a:srgbClr val="231F20"/>
                </a:solidFill>
                <a:latin typeface="Trebuchet MS"/>
                <a:cs typeface="Trebuchet MS"/>
              </a:rPr>
              <a:t>I</a:t>
            </a:r>
            <a:r>
              <a:rPr sz="3400" spc="715" dirty="0">
                <a:solidFill>
                  <a:srgbClr val="231F20"/>
                </a:solidFill>
                <a:latin typeface="Trebuchet MS"/>
                <a:cs typeface="Trebuchet MS"/>
              </a:rPr>
              <a:t>O</a:t>
            </a:r>
            <a:r>
              <a:rPr sz="3400" spc="120" dirty="0">
                <a:solidFill>
                  <a:srgbClr val="231F20"/>
                </a:solidFill>
                <a:latin typeface="Trebuchet MS"/>
                <a:cs typeface="Trebuchet MS"/>
              </a:rPr>
              <a:t>N  </a:t>
            </a:r>
            <a:r>
              <a:rPr sz="3400" spc="445" dirty="0">
                <a:solidFill>
                  <a:srgbClr val="231F20"/>
                </a:solidFill>
                <a:latin typeface="Trebuchet MS"/>
                <a:cs typeface="Trebuchet MS"/>
              </a:rPr>
              <a:t>REFERENCES</a:t>
            </a:r>
            <a:endParaRPr sz="3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6030" y="1395099"/>
            <a:ext cx="4124324" cy="37052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07374" y="1395099"/>
            <a:ext cx="11953874" cy="37528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37004" y="0"/>
            <a:ext cx="1063815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25" dirty="0">
                <a:solidFill>
                  <a:srgbClr val="000000"/>
                </a:solidFill>
                <a:latin typeface="Arial"/>
                <a:cs typeface="Arial"/>
              </a:rPr>
              <a:t>Logical</a:t>
            </a:r>
            <a:r>
              <a:rPr sz="9200" spc="-4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9200" spc="-85" dirty="0">
                <a:solidFill>
                  <a:srgbClr val="000000"/>
                </a:solidFill>
                <a:latin typeface="Arial"/>
                <a:cs typeface="Arial"/>
              </a:rPr>
              <a:t>Regression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929" y="7749003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8929" y="8892003"/>
            <a:ext cx="142875" cy="1428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48842" y="5741635"/>
            <a:ext cx="16971010" cy="4025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7200"/>
              </a:lnSpc>
              <a:spcBef>
                <a:spcPts val="95"/>
              </a:spcBef>
            </a:pPr>
            <a:r>
              <a:rPr sz="3200" spc="-15" dirty="0">
                <a:latin typeface="Verdana"/>
                <a:cs typeface="Verdana"/>
              </a:rPr>
              <a:t>Logistic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regression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130" dirty="0">
                <a:latin typeface="Verdana"/>
                <a:cs typeface="Verdana"/>
              </a:rPr>
              <a:t>a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supervised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learning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classification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50" dirty="0">
                <a:latin typeface="Verdana"/>
                <a:cs typeface="Verdana"/>
              </a:rPr>
              <a:t>algorithm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used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50" dirty="0">
                <a:latin typeface="Verdana"/>
                <a:cs typeface="Verdana"/>
              </a:rPr>
              <a:t>to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25" dirty="0">
                <a:latin typeface="Verdana"/>
                <a:cs typeface="Verdana"/>
              </a:rPr>
              <a:t>predict</a:t>
            </a:r>
            <a:r>
              <a:rPr sz="3200" spc="-33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the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5" dirty="0">
                <a:latin typeface="Verdana"/>
                <a:cs typeface="Verdana"/>
              </a:rPr>
              <a:t>probability </a:t>
            </a:r>
            <a:r>
              <a:rPr sz="3200" spc="75" dirty="0">
                <a:latin typeface="Verdana"/>
                <a:cs typeface="Verdana"/>
              </a:rPr>
              <a:t>of </a:t>
            </a:r>
            <a:r>
              <a:rPr sz="3200" spc="-130" dirty="0">
                <a:latin typeface="Verdana"/>
                <a:cs typeface="Verdana"/>
              </a:rPr>
              <a:t>a </a:t>
            </a:r>
            <a:r>
              <a:rPr sz="3200" spc="-60" dirty="0">
                <a:latin typeface="Verdana"/>
                <a:cs typeface="Verdana"/>
              </a:rPr>
              <a:t>target </a:t>
            </a:r>
            <a:r>
              <a:rPr sz="3200" spc="-70" dirty="0">
                <a:latin typeface="Verdana"/>
                <a:cs typeface="Verdana"/>
              </a:rPr>
              <a:t>variable. </a:t>
            </a:r>
            <a:r>
              <a:rPr sz="3200" spc="-165" dirty="0">
                <a:latin typeface="Verdana"/>
                <a:cs typeface="Verdana"/>
              </a:rPr>
              <a:t>It </a:t>
            </a:r>
            <a:r>
              <a:rPr sz="3200" spc="-45" dirty="0">
                <a:latin typeface="Verdana"/>
                <a:cs typeface="Verdana"/>
              </a:rPr>
              <a:t>is </a:t>
            </a:r>
            <a:r>
              <a:rPr sz="3200" spc="-60" dirty="0">
                <a:latin typeface="Verdana"/>
                <a:cs typeface="Verdana"/>
              </a:rPr>
              <a:t>mainly </a:t>
            </a:r>
            <a:r>
              <a:rPr sz="3200" spc="-30" dirty="0">
                <a:latin typeface="Verdana"/>
                <a:cs typeface="Verdana"/>
              </a:rPr>
              <a:t>used </a:t>
            </a:r>
            <a:r>
              <a:rPr sz="3200" spc="-55" dirty="0">
                <a:latin typeface="Verdana"/>
                <a:cs typeface="Verdana"/>
              </a:rPr>
              <a:t>when </a:t>
            </a:r>
            <a:r>
              <a:rPr sz="3200" spc="-15" dirty="0">
                <a:latin typeface="Verdana"/>
                <a:cs typeface="Verdana"/>
              </a:rPr>
              <a:t>the </a:t>
            </a:r>
            <a:r>
              <a:rPr sz="3200" spc="-60" dirty="0">
                <a:latin typeface="Verdana"/>
                <a:cs typeface="Verdana"/>
              </a:rPr>
              <a:t>target </a:t>
            </a:r>
            <a:r>
              <a:rPr sz="3200" spc="-40" dirty="0">
                <a:latin typeface="Verdana"/>
                <a:cs typeface="Verdana"/>
              </a:rPr>
              <a:t>variable </a:t>
            </a:r>
            <a:r>
              <a:rPr sz="3200" spc="-45" dirty="0">
                <a:latin typeface="Verdana"/>
                <a:cs typeface="Verdana"/>
              </a:rPr>
              <a:t>is </a:t>
            </a:r>
            <a:r>
              <a:rPr sz="3200" spc="-40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categorical.</a:t>
            </a:r>
            <a:endParaRPr sz="3200">
              <a:latin typeface="Verdana"/>
              <a:cs typeface="Verdana"/>
            </a:endParaRPr>
          </a:p>
          <a:p>
            <a:pPr marL="1415415" marR="712470" algn="ctr">
              <a:lnSpc>
                <a:spcPct val="117200"/>
              </a:lnSpc>
            </a:pPr>
            <a:r>
              <a:rPr sz="3200" spc="-65" dirty="0">
                <a:latin typeface="Verdana"/>
                <a:cs typeface="Verdana"/>
              </a:rPr>
              <a:t>The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accuracy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290" dirty="0">
                <a:latin typeface="Verdana"/>
                <a:cs typeface="Verdana"/>
              </a:rPr>
              <a:t>61.33%,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cross-validation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195" dirty="0">
                <a:latin typeface="Verdana"/>
                <a:cs typeface="Verdana"/>
              </a:rPr>
              <a:t>60.62%,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the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accuracy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and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cross-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validation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dirty="0">
                <a:latin typeface="Verdana"/>
                <a:cs typeface="Verdana"/>
              </a:rPr>
              <a:t>score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are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not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25" dirty="0">
                <a:latin typeface="Verdana"/>
                <a:cs typeface="Verdana"/>
              </a:rPr>
              <a:t>high,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but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they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75" dirty="0">
                <a:latin typeface="Verdana"/>
                <a:cs typeface="Verdana"/>
              </a:rPr>
              <a:t>are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15" dirty="0">
                <a:latin typeface="Verdana"/>
                <a:cs typeface="Verdana"/>
              </a:rPr>
              <a:t>close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50" dirty="0">
                <a:latin typeface="Verdana"/>
                <a:cs typeface="Verdana"/>
              </a:rPr>
              <a:t>to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each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60" dirty="0">
                <a:latin typeface="Verdana"/>
                <a:cs typeface="Verdana"/>
              </a:rPr>
              <a:t>other.</a:t>
            </a:r>
            <a:endParaRPr sz="3200">
              <a:latin typeface="Verdana"/>
              <a:cs typeface="Verdana"/>
            </a:endParaRPr>
          </a:p>
          <a:p>
            <a:pPr marL="772160" marR="69215" algn="ctr">
              <a:lnSpc>
                <a:spcPct val="117200"/>
              </a:lnSpc>
            </a:pPr>
            <a:r>
              <a:rPr sz="3200" spc="-65" dirty="0">
                <a:latin typeface="Verdana"/>
                <a:cs typeface="Verdana"/>
              </a:rPr>
              <a:t>The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5" dirty="0">
                <a:latin typeface="Verdana"/>
                <a:cs typeface="Verdana"/>
              </a:rPr>
              <a:t>precision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rate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09" dirty="0">
                <a:latin typeface="Verdana"/>
                <a:cs typeface="Verdana"/>
              </a:rPr>
              <a:t>57%,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30" dirty="0">
                <a:latin typeface="Verdana"/>
                <a:cs typeface="Verdana"/>
              </a:rPr>
              <a:t>and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the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false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positive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rate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385" dirty="0">
                <a:latin typeface="Verdana"/>
                <a:cs typeface="Verdana"/>
              </a:rPr>
              <a:t>81%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which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shows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20" dirty="0">
                <a:latin typeface="Verdana"/>
                <a:cs typeface="Verdana"/>
              </a:rPr>
              <a:t>this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-45" dirty="0">
                <a:latin typeface="Verdana"/>
                <a:cs typeface="Verdana"/>
              </a:rPr>
              <a:t>is</a:t>
            </a:r>
            <a:r>
              <a:rPr sz="3200" spc="-335" dirty="0">
                <a:latin typeface="Verdana"/>
                <a:cs typeface="Verdana"/>
              </a:rPr>
              <a:t> </a:t>
            </a:r>
            <a:r>
              <a:rPr sz="3200" spc="20" dirty="0">
                <a:latin typeface="Verdana"/>
                <a:cs typeface="Verdana"/>
              </a:rPr>
              <a:t>not </a:t>
            </a:r>
            <a:r>
              <a:rPr sz="3200" spc="-1110" dirty="0">
                <a:latin typeface="Verdana"/>
                <a:cs typeface="Verdana"/>
              </a:rPr>
              <a:t> </a:t>
            </a:r>
            <a:r>
              <a:rPr sz="3200" spc="-130" dirty="0">
                <a:latin typeface="Verdana"/>
                <a:cs typeface="Verdana"/>
              </a:rPr>
              <a:t>a</a:t>
            </a:r>
            <a:r>
              <a:rPr sz="3200" spc="-345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good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0" dirty="0">
                <a:latin typeface="Verdana"/>
                <a:cs typeface="Verdana"/>
              </a:rPr>
              <a:t>model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40" dirty="0">
                <a:latin typeface="Verdana"/>
                <a:cs typeface="Verdana"/>
              </a:rPr>
              <a:t>for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15" dirty="0">
                <a:latin typeface="Verdana"/>
                <a:cs typeface="Verdana"/>
              </a:rPr>
              <a:t>our</a:t>
            </a:r>
            <a:r>
              <a:rPr sz="3200" spc="-340" dirty="0">
                <a:latin typeface="Verdana"/>
                <a:cs typeface="Verdana"/>
              </a:rPr>
              <a:t> </a:t>
            </a:r>
            <a:r>
              <a:rPr sz="3200" spc="-70" dirty="0">
                <a:latin typeface="Verdana"/>
                <a:cs typeface="Verdana"/>
              </a:rPr>
              <a:t>dataset.</a:t>
            </a:r>
            <a:endParaRPr sz="32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84301"/>
            <a:ext cx="9144825" cy="5372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49355" y="2795723"/>
            <a:ext cx="7905749" cy="23431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7017" y="0"/>
            <a:ext cx="9785985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700" spc="-25" dirty="0">
                <a:solidFill>
                  <a:srgbClr val="000000"/>
                </a:solidFill>
                <a:latin typeface="Tahoma"/>
                <a:cs typeface="Tahoma"/>
              </a:rPr>
              <a:t>Decision</a:t>
            </a:r>
            <a:r>
              <a:rPr sz="7700" spc="-4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7700" spc="-100" dirty="0">
                <a:solidFill>
                  <a:srgbClr val="000000"/>
                </a:solidFill>
                <a:latin typeface="Tahoma"/>
                <a:cs typeface="Tahoma"/>
              </a:rPr>
              <a:t>Tree</a:t>
            </a:r>
            <a:r>
              <a:rPr sz="7700" spc="-465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7700" spc="75" dirty="0">
                <a:solidFill>
                  <a:srgbClr val="000000"/>
                </a:solidFill>
                <a:latin typeface="Tahoma"/>
                <a:cs typeface="Tahoma"/>
              </a:rPr>
              <a:t>Model</a:t>
            </a:r>
            <a:endParaRPr sz="77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1474" y="6598173"/>
            <a:ext cx="152400" cy="152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2876" y="6290828"/>
            <a:ext cx="17739360" cy="302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3930" marR="222250" algn="ctr">
              <a:lnSpc>
                <a:spcPct val="115799"/>
              </a:lnSpc>
              <a:spcBef>
                <a:spcPts val="100"/>
              </a:spcBef>
            </a:pPr>
            <a:r>
              <a:rPr sz="3400" spc="-80" dirty="0">
                <a:latin typeface="Verdana"/>
                <a:cs typeface="Verdana"/>
              </a:rPr>
              <a:t>The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goal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70" dirty="0">
                <a:latin typeface="Verdana"/>
                <a:cs typeface="Verdana"/>
              </a:rPr>
              <a:t>of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95" dirty="0">
                <a:latin typeface="Verdana"/>
                <a:cs typeface="Verdana"/>
              </a:rPr>
              <a:t>using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Decision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Tree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model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55" dirty="0">
                <a:latin typeface="Verdana"/>
                <a:cs typeface="Verdana"/>
              </a:rPr>
              <a:t>is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40" dirty="0">
                <a:latin typeface="Verdana"/>
                <a:cs typeface="Verdana"/>
              </a:rPr>
              <a:t>to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35" dirty="0">
                <a:latin typeface="Verdana"/>
                <a:cs typeface="Verdana"/>
              </a:rPr>
              <a:t>create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50" dirty="0">
                <a:latin typeface="Verdana"/>
                <a:cs typeface="Verdana"/>
              </a:rPr>
              <a:t>a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training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model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that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can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be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used </a:t>
            </a:r>
            <a:r>
              <a:rPr sz="3400" spc="40" dirty="0">
                <a:latin typeface="Verdana"/>
                <a:cs typeface="Verdana"/>
              </a:rPr>
              <a:t>to </a:t>
            </a:r>
            <a:r>
              <a:rPr sz="3400" spc="-20" dirty="0">
                <a:latin typeface="Verdana"/>
                <a:cs typeface="Verdana"/>
              </a:rPr>
              <a:t>predict/classify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65" dirty="0">
                <a:latin typeface="Verdana"/>
                <a:cs typeface="Verdana"/>
              </a:rPr>
              <a:t>value </a:t>
            </a:r>
            <a:r>
              <a:rPr sz="3400" spc="70" dirty="0">
                <a:latin typeface="Verdana"/>
                <a:cs typeface="Verdana"/>
              </a:rPr>
              <a:t>of </a:t>
            </a:r>
            <a:r>
              <a:rPr sz="3400" spc="-25" dirty="0">
                <a:latin typeface="Verdana"/>
                <a:cs typeface="Verdana"/>
              </a:rPr>
              <a:t>the </a:t>
            </a:r>
            <a:r>
              <a:rPr sz="3400" spc="-70" dirty="0">
                <a:latin typeface="Verdana"/>
                <a:cs typeface="Verdana"/>
              </a:rPr>
              <a:t>target </a:t>
            </a:r>
            <a:r>
              <a:rPr sz="3400" spc="-50" dirty="0">
                <a:latin typeface="Verdana"/>
                <a:cs typeface="Verdana"/>
              </a:rPr>
              <a:t>variable </a:t>
            </a:r>
            <a:r>
              <a:rPr sz="3400" spc="-10" dirty="0">
                <a:latin typeface="Verdana"/>
                <a:cs typeface="Verdana"/>
              </a:rPr>
              <a:t>by </a:t>
            </a:r>
            <a:r>
              <a:rPr sz="3400" spc="-75" dirty="0">
                <a:latin typeface="Verdana"/>
                <a:cs typeface="Verdana"/>
              </a:rPr>
              <a:t>learning </a:t>
            </a:r>
            <a:r>
              <a:rPr sz="3400" spc="-45" dirty="0">
                <a:latin typeface="Verdana"/>
                <a:cs typeface="Verdana"/>
              </a:rPr>
              <a:t>simple </a:t>
            </a:r>
            <a:r>
              <a:rPr sz="3400" spc="-40" dirty="0">
                <a:latin typeface="Verdana"/>
                <a:cs typeface="Verdana"/>
              </a:rPr>
              <a:t> </a:t>
            </a:r>
            <a:r>
              <a:rPr sz="3400" spc="-10" dirty="0">
                <a:latin typeface="Verdana"/>
                <a:cs typeface="Verdana"/>
              </a:rPr>
              <a:t>decision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rules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0" dirty="0">
                <a:latin typeface="Verdana"/>
                <a:cs typeface="Verdana"/>
              </a:rPr>
              <a:t>inferred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from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70" dirty="0">
                <a:latin typeface="Verdana"/>
                <a:cs typeface="Verdana"/>
              </a:rPr>
              <a:t>training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10" dirty="0">
                <a:latin typeface="Verdana"/>
                <a:cs typeface="Verdana"/>
              </a:rPr>
              <a:t>data.</a:t>
            </a:r>
            <a:endParaRPr sz="3400">
              <a:latin typeface="Verdana"/>
              <a:cs typeface="Verdana"/>
            </a:endParaRPr>
          </a:p>
          <a:p>
            <a:pPr marL="273685" marR="5080" indent="-273685">
              <a:lnSpc>
                <a:spcPct val="115799"/>
              </a:lnSpc>
              <a:buChar char="•"/>
              <a:tabLst>
                <a:tab pos="273685" algn="l"/>
              </a:tabLst>
            </a:pPr>
            <a:r>
              <a:rPr sz="3400" spc="-20" dirty="0">
                <a:latin typeface="Verdana"/>
                <a:cs typeface="Verdana"/>
              </a:rPr>
              <a:t>Decision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80" dirty="0">
                <a:latin typeface="Verdana"/>
                <a:cs typeface="Verdana"/>
              </a:rPr>
              <a:t>Tree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55" dirty="0">
                <a:latin typeface="Verdana"/>
                <a:cs typeface="Verdana"/>
              </a:rPr>
              <a:t>Model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result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60" dirty="0">
                <a:latin typeface="Verdana"/>
                <a:cs typeface="Verdana"/>
              </a:rPr>
              <a:t>shows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the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25" dirty="0">
                <a:latin typeface="Verdana"/>
                <a:cs typeface="Verdana"/>
              </a:rPr>
              <a:t>accuracy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120" dirty="0">
                <a:latin typeface="Verdana"/>
                <a:cs typeface="Verdana"/>
              </a:rPr>
              <a:t>as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330" dirty="0">
                <a:latin typeface="Verdana"/>
                <a:cs typeface="Verdana"/>
              </a:rPr>
              <a:t>58.13%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45" dirty="0">
                <a:latin typeface="Verdana"/>
                <a:cs typeface="Verdana"/>
              </a:rPr>
              <a:t>and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5" dirty="0">
                <a:latin typeface="Verdana"/>
                <a:cs typeface="Verdana"/>
              </a:rPr>
              <a:t>cross</a:t>
            </a:r>
            <a:r>
              <a:rPr sz="3400" spc="-360" dirty="0">
                <a:latin typeface="Verdana"/>
                <a:cs typeface="Verdana"/>
              </a:rPr>
              <a:t> </a:t>
            </a:r>
            <a:r>
              <a:rPr sz="3400" spc="-30" dirty="0">
                <a:latin typeface="Verdana"/>
                <a:cs typeface="Verdana"/>
              </a:rPr>
              <a:t>validation</a:t>
            </a:r>
            <a:r>
              <a:rPr sz="3400" spc="-355" dirty="0">
                <a:latin typeface="Verdana"/>
                <a:cs typeface="Verdana"/>
              </a:rPr>
              <a:t> </a:t>
            </a:r>
            <a:r>
              <a:rPr sz="3400" spc="-15" dirty="0">
                <a:latin typeface="Verdana"/>
                <a:cs typeface="Verdana"/>
              </a:rPr>
              <a:t>score </a:t>
            </a:r>
            <a:r>
              <a:rPr sz="3400" spc="-1180" dirty="0">
                <a:latin typeface="Verdana"/>
                <a:cs typeface="Verdana"/>
              </a:rPr>
              <a:t> 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80" dirty="0">
                <a:latin typeface="Verdana"/>
                <a:cs typeface="Verdana"/>
              </a:rPr>
              <a:t>s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-160" dirty="0">
                <a:latin typeface="Verdana"/>
                <a:cs typeface="Verdana"/>
              </a:rPr>
              <a:t>5</a:t>
            </a:r>
            <a:r>
              <a:rPr sz="3400" spc="-490" dirty="0">
                <a:latin typeface="Verdana"/>
                <a:cs typeface="Verdana"/>
              </a:rPr>
              <a:t>7</a:t>
            </a:r>
            <a:r>
              <a:rPr sz="3400" spc="-345" dirty="0">
                <a:latin typeface="Verdana"/>
                <a:cs typeface="Verdana"/>
              </a:rPr>
              <a:t>.</a:t>
            </a:r>
            <a:r>
              <a:rPr sz="3400" spc="220" dirty="0">
                <a:latin typeface="Verdana"/>
                <a:cs typeface="Verdana"/>
              </a:rPr>
              <a:t>0</a:t>
            </a:r>
            <a:r>
              <a:rPr sz="3400" spc="-160" dirty="0">
                <a:latin typeface="Verdana"/>
                <a:cs typeface="Verdana"/>
              </a:rPr>
              <a:t>5</a:t>
            </a:r>
            <a:r>
              <a:rPr sz="3400" spc="-790" dirty="0">
                <a:latin typeface="Verdana"/>
                <a:cs typeface="Verdana"/>
              </a:rPr>
              <a:t>%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100" dirty="0">
                <a:latin typeface="Verdana"/>
                <a:cs typeface="Verdana"/>
              </a:rPr>
              <a:t>f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30" dirty="0">
                <a:latin typeface="Verdana"/>
                <a:cs typeface="Verdana"/>
              </a:rPr>
              <a:t>o</a:t>
            </a:r>
            <a:r>
              <a:rPr sz="3400" spc="-80" dirty="0">
                <a:latin typeface="Verdana"/>
                <a:cs typeface="Verdana"/>
              </a:rPr>
              <a:t>u</a:t>
            </a:r>
            <a:r>
              <a:rPr sz="3400" spc="-40" dirty="0">
                <a:latin typeface="Verdana"/>
                <a:cs typeface="Verdana"/>
              </a:rPr>
              <a:t>r</a:t>
            </a:r>
            <a:r>
              <a:rPr sz="3400" spc="-365" dirty="0">
                <a:latin typeface="Verdana"/>
                <a:cs typeface="Verdana"/>
              </a:rPr>
              <a:t> </a:t>
            </a:r>
            <a:r>
              <a:rPr sz="3400" spc="60" dirty="0">
                <a:latin typeface="Verdana"/>
                <a:cs typeface="Verdana"/>
              </a:rPr>
              <a:t>d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155" dirty="0">
                <a:latin typeface="Verdana"/>
                <a:cs typeface="Verdana"/>
              </a:rPr>
              <a:t>a</a:t>
            </a:r>
            <a:r>
              <a:rPr sz="3400" spc="-85" dirty="0">
                <a:latin typeface="Verdana"/>
                <a:cs typeface="Verdana"/>
              </a:rPr>
              <a:t>s</a:t>
            </a:r>
            <a:r>
              <a:rPr sz="3400" spc="-80" dirty="0">
                <a:latin typeface="Verdana"/>
                <a:cs typeface="Verdana"/>
              </a:rPr>
              <a:t>e</a:t>
            </a:r>
            <a:r>
              <a:rPr sz="3400" spc="45" dirty="0">
                <a:latin typeface="Verdana"/>
                <a:cs typeface="Verdana"/>
              </a:rPr>
              <a:t>t</a:t>
            </a:r>
            <a:r>
              <a:rPr sz="3400" spc="-345" dirty="0"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172" y="1676847"/>
            <a:ext cx="7134224" cy="69341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2691" y="1676847"/>
            <a:ext cx="8877299" cy="667702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161220" y="0"/>
            <a:ext cx="751840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50" dirty="0">
                <a:solidFill>
                  <a:srgbClr val="000000"/>
                </a:solidFill>
                <a:latin typeface="Tahoma"/>
                <a:cs typeface="Tahoma"/>
              </a:rPr>
              <a:t>Screen</a:t>
            </a:r>
            <a:r>
              <a:rPr sz="9200" spc="-62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9200" spc="-70" dirty="0">
                <a:solidFill>
                  <a:srgbClr val="000000"/>
                </a:solidFill>
                <a:latin typeface="Tahoma"/>
                <a:cs typeface="Tahoma"/>
              </a:rPr>
              <a:t>Shots</a:t>
            </a:r>
            <a:endParaRPr sz="9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35529" y="8575895"/>
            <a:ext cx="339407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80" dirty="0">
                <a:latin typeface="Tahoma"/>
                <a:cs typeface="Tahoma"/>
              </a:rPr>
              <a:t>Histogram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38779" y="8622878"/>
            <a:ext cx="53721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55" dirty="0">
                <a:latin typeface="Tahoma"/>
                <a:cs typeface="Tahoma"/>
              </a:rPr>
              <a:t>B</a:t>
            </a:r>
            <a:r>
              <a:rPr sz="5200" b="1" spc="140" dirty="0">
                <a:latin typeface="Tahoma"/>
                <a:cs typeface="Tahoma"/>
              </a:rPr>
              <a:t>M</a:t>
            </a:r>
            <a:r>
              <a:rPr sz="5200" b="1" spc="-815" dirty="0">
                <a:latin typeface="Tahoma"/>
                <a:cs typeface="Tahoma"/>
              </a:rPr>
              <a:t>I</a:t>
            </a:r>
            <a:r>
              <a:rPr sz="5200" b="1" spc="-300" dirty="0">
                <a:latin typeface="Tahoma"/>
                <a:cs typeface="Tahoma"/>
              </a:rPr>
              <a:t> </a:t>
            </a:r>
            <a:r>
              <a:rPr sz="5200" b="1" spc="25" dirty="0">
                <a:latin typeface="Tahoma"/>
                <a:cs typeface="Tahoma"/>
              </a:rPr>
              <a:t>D</a:t>
            </a:r>
            <a:r>
              <a:rPr sz="5200" b="1" spc="-65" dirty="0">
                <a:latin typeface="Tahoma"/>
                <a:cs typeface="Tahoma"/>
              </a:rPr>
              <a:t>i</a:t>
            </a:r>
            <a:r>
              <a:rPr sz="5200" b="1" spc="-100" dirty="0">
                <a:latin typeface="Tahoma"/>
                <a:cs typeface="Tahoma"/>
              </a:rPr>
              <a:t>s</a:t>
            </a:r>
            <a:r>
              <a:rPr sz="5200" b="1" spc="10" dirty="0">
                <a:latin typeface="Tahoma"/>
                <a:cs typeface="Tahoma"/>
              </a:rPr>
              <a:t>t</a:t>
            </a:r>
            <a:r>
              <a:rPr sz="5200" b="1" spc="-65" dirty="0">
                <a:latin typeface="Tahoma"/>
                <a:cs typeface="Tahoma"/>
              </a:rPr>
              <a:t>ri</a:t>
            </a:r>
            <a:r>
              <a:rPr sz="5200" b="1" spc="60" dirty="0">
                <a:latin typeface="Tahoma"/>
                <a:cs typeface="Tahoma"/>
              </a:rPr>
              <a:t>b</a:t>
            </a:r>
            <a:r>
              <a:rPr sz="5200" b="1" spc="-95" dirty="0">
                <a:latin typeface="Tahoma"/>
                <a:cs typeface="Tahoma"/>
              </a:rPr>
              <a:t>u</a:t>
            </a:r>
            <a:r>
              <a:rPr sz="5200" b="1" spc="10" dirty="0">
                <a:latin typeface="Tahoma"/>
                <a:cs typeface="Tahoma"/>
              </a:rPr>
              <a:t>t</a:t>
            </a:r>
            <a:r>
              <a:rPr sz="5200" b="1" spc="-65" dirty="0">
                <a:latin typeface="Tahoma"/>
                <a:cs typeface="Tahoma"/>
              </a:rPr>
              <a:t>i</a:t>
            </a:r>
            <a:r>
              <a:rPr sz="5200" b="1" spc="40" dirty="0">
                <a:latin typeface="Tahoma"/>
                <a:cs typeface="Tahoma"/>
              </a:rPr>
              <a:t>o</a:t>
            </a:r>
            <a:r>
              <a:rPr sz="5200" b="1" spc="-50" dirty="0">
                <a:latin typeface="Tahoma"/>
                <a:cs typeface="Tahoma"/>
              </a:rPr>
              <a:t>n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75" y="1747809"/>
            <a:ext cx="7924799" cy="58102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4000" y="1747809"/>
            <a:ext cx="9143999" cy="5810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12203" y="7921438"/>
            <a:ext cx="299339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114" dirty="0">
                <a:latin typeface="Tahoma"/>
                <a:cs typeface="Tahoma"/>
              </a:rPr>
              <a:t>H</a:t>
            </a:r>
            <a:r>
              <a:rPr sz="5200" b="1" spc="-50" dirty="0">
                <a:latin typeface="Tahoma"/>
                <a:cs typeface="Tahoma"/>
              </a:rPr>
              <a:t>e</a:t>
            </a:r>
            <a:r>
              <a:rPr sz="5200" b="1" spc="-165" dirty="0">
                <a:latin typeface="Tahoma"/>
                <a:cs typeface="Tahoma"/>
              </a:rPr>
              <a:t>a</a:t>
            </a:r>
            <a:r>
              <a:rPr sz="5200" b="1" spc="10" dirty="0">
                <a:latin typeface="Tahoma"/>
                <a:cs typeface="Tahoma"/>
              </a:rPr>
              <a:t>t</a:t>
            </a:r>
            <a:r>
              <a:rPr sz="5200" b="1" spc="140" dirty="0">
                <a:latin typeface="Tahoma"/>
                <a:cs typeface="Tahoma"/>
              </a:rPr>
              <a:t>M</a:t>
            </a:r>
            <a:r>
              <a:rPr sz="5200" b="1" spc="-165" dirty="0">
                <a:latin typeface="Tahoma"/>
                <a:cs typeface="Tahoma"/>
              </a:rPr>
              <a:t>a</a:t>
            </a:r>
            <a:r>
              <a:rPr sz="5200" b="1" spc="80" dirty="0">
                <a:latin typeface="Tahoma"/>
                <a:cs typeface="Tahoma"/>
              </a:rPr>
              <a:t>p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57771" y="7921438"/>
            <a:ext cx="329882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1" spc="-70" dirty="0">
                <a:latin typeface="Tahoma"/>
                <a:cs typeface="Tahoma"/>
              </a:rPr>
              <a:t>Download</a:t>
            </a:r>
            <a:endParaRPr sz="5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51513" y="136181"/>
            <a:ext cx="642556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9200" spc="-95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r>
              <a:rPr sz="9200" spc="-290" dirty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sz="9200" spc="140" dirty="0">
                <a:solidFill>
                  <a:srgbClr val="000000"/>
                </a:solidFill>
                <a:latin typeface="Tahoma"/>
                <a:cs typeface="Tahoma"/>
              </a:rPr>
              <a:t>p</a:t>
            </a:r>
            <a:r>
              <a:rPr sz="9200" spc="-53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9200" spc="-19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9200" spc="-95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9200" spc="75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9200" spc="2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9200" spc="-17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endParaRPr sz="92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1790" y="1201060"/>
            <a:ext cx="13173074" cy="827583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9132" y="184634"/>
            <a:ext cx="824230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spc="-490" dirty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sz="5200" spc="-5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5200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200" spc="-370" dirty="0">
                <a:solidFill>
                  <a:srgbClr val="000000"/>
                </a:solidFill>
                <a:latin typeface="Tahoma"/>
                <a:cs typeface="Tahoma"/>
              </a:rPr>
              <a:t>g</a:t>
            </a:r>
            <a:r>
              <a:rPr sz="5200" spc="-55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5200" spc="15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52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200" spc="25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5200" spc="-5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5200" spc="-5" dirty="0">
                <a:solidFill>
                  <a:srgbClr val="000000"/>
                </a:solidFill>
                <a:latin typeface="Tahoma"/>
                <a:cs typeface="Tahoma"/>
              </a:rPr>
              <a:t>v</a:t>
            </a:r>
            <a:r>
              <a:rPr sz="5200" spc="-50" dirty="0">
                <a:solidFill>
                  <a:srgbClr val="000000"/>
                </a:solidFill>
                <a:latin typeface="Tahoma"/>
                <a:cs typeface="Tahoma"/>
              </a:rPr>
              <a:t>e</a:t>
            </a:r>
            <a:r>
              <a:rPr sz="5200" spc="40" dirty="0">
                <a:solidFill>
                  <a:srgbClr val="000000"/>
                </a:solidFill>
                <a:latin typeface="Tahoma"/>
                <a:cs typeface="Tahoma"/>
              </a:rPr>
              <a:t>l</a:t>
            </a:r>
            <a:r>
              <a:rPr sz="5200" spc="-30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5200" spc="25" dirty="0">
                <a:solidFill>
                  <a:srgbClr val="000000"/>
                </a:solidFill>
                <a:latin typeface="Tahoma"/>
                <a:cs typeface="Tahoma"/>
              </a:rPr>
              <a:t>D</a:t>
            </a:r>
            <a:r>
              <a:rPr sz="5200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200" spc="-100" dirty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sz="5200" spc="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5200" spc="-65" dirty="0">
                <a:solidFill>
                  <a:srgbClr val="000000"/>
                </a:solidFill>
                <a:latin typeface="Tahoma"/>
                <a:cs typeface="Tahoma"/>
              </a:rPr>
              <a:t>r</a:t>
            </a:r>
            <a:r>
              <a:rPr sz="5200" spc="-95" dirty="0">
                <a:solidFill>
                  <a:srgbClr val="000000"/>
                </a:solidFill>
                <a:latin typeface="Tahoma"/>
                <a:cs typeface="Tahoma"/>
              </a:rPr>
              <a:t>u</a:t>
            </a:r>
            <a:r>
              <a:rPr sz="5200" spc="60" dirty="0">
                <a:solidFill>
                  <a:srgbClr val="000000"/>
                </a:solidFill>
                <a:latin typeface="Tahoma"/>
                <a:cs typeface="Tahoma"/>
              </a:rPr>
              <a:t>b</a:t>
            </a:r>
            <a:r>
              <a:rPr sz="5200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200" spc="10" dirty="0">
                <a:solidFill>
                  <a:srgbClr val="000000"/>
                </a:solidFill>
                <a:latin typeface="Tahoma"/>
                <a:cs typeface="Tahoma"/>
              </a:rPr>
              <a:t>t</a:t>
            </a:r>
            <a:r>
              <a:rPr sz="5200" spc="-65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5200" spc="40" dirty="0">
                <a:solidFill>
                  <a:srgbClr val="000000"/>
                </a:solidFill>
                <a:latin typeface="Tahoma"/>
                <a:cs typeface="Tahoma"/>
              </a:rPr>
              <a:t>o</a:t>
            </a:r>
            <a:r>
              <a:rPr sz="5200" spc="-50" dirty="0">
                <a:solidFill>
                  <a:srgbClr val="000000"/>
                </a:solidFill>
                <a:latin typeface="Tahoma"/>
                <a:cs typeface="Tahoma"/>
              </a:rPr>
              <a:t>n</a:t>
            </a:r>
            <a:endParaRPr sz="52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11587" y="1950633"/>
            <a:ext cx="7648574" cy="50291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8511" y="278401"/>
            <a:ext cx="7966709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50" dirty="0">
                <a:solidFill>
                  <a:srgbClr val="000000"/>
                </a:solidFill>
                <a:latin typeface="Tahoma"/>
                <a:cs typeface="Tahoma"/>
              </a:rPr>
              <a:t>CONCLUSION</a:t>
            </a:r>
            <a:endParaRPr sz="92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076" y="2246631"/>
            <a:ext cx="123825" cy="1238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076" y="3732531"/>
            <a:ext cx="123825" cy="1238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076" y="5218431"/>
            <a:ext cx="123825" cy="1238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076" y="6704331"/>
            <a:ext cx="123825" cy="123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9076" y="7694931"/>
            <a:ext cx="123825" cy="12382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48190" y="1990720"/>
            <a:ext cx="8279130" cy="695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100"/>
              </a:lnSpc>
              <a:spcBef>
                <a:spcPts val="100"/>
              </a:spcBef>
            </a:pPr>
            <a:r>
              <a:rPr sz="2800" b="1" spc="-30" dirty="0">
                <a:latin typeface="Tahoma"/>
                <a:cs typeface="Tahoma"/>
              </a:rPr>
              <a:t>Although </a:t>
            </a:r>
            <a:r>
              <a:rPr sz="2800" b="1" spc="-20" dirty="0">
                <a:latin typeface="Tahoma"/>
                <a:cs typeface="Tahoma"/>
              </a:rPr>
              <a:t>the </a:t>
            </a:r>
            <a:r>
              <a:rPr sz="2800" b="1" spc="-10" dirty="0">
                <a:latin typeface="Tahoma"/>
                <a:cs typeface="Tahoma"/>
              </a:rPr>
              <a:t>accuracy </a:t>
            </a:r>
            <a:r>
              <a:rPr sz="2800" b="1" spc="-15" dirty="0">
                <a:latin typeface="Tahoma"/>
                <a:cs typeface="Tahoma"/>
              </a:rPr>
              <a:t>levels </a:t>
            </a:r>
            <a:r>
              <a:rPr sz="2800" b="1" spc="-20" dirty="0">
                <a:latin typeface="Tahoma"/>
                <a:cs typeface="Tahoma"/>
              </a:rPr>
              <a:t>from </a:t>
            </a:r>
            <a:r>
              <a:rPr sz="2800" b="1" spc="-25" dirty="0">
                <a:latin typeface="Tahoma"/>
                <a:cs typeface="Tahoma"/>
              </a:rPr>
              <a:t>our </a:t>
            </a:r>
            <a:r>
              <a:rPr sz="2800" b="1" spc="-15" dirty="0">
                <a:latin typeface="Tahoma"/>
                <a:cs typeface="Tahoma"/>
              </a:rPr>
              <a:t>models </a:t>
            </a:r>
            <a:r>
              <a:rPr sz="2800" b="1" spc="-10" dirty="0">
                <a:latin typeface="Tahoma"/>
                <a:cs typeface="Tahoma"/>
              </a:rPr>
              <a:t> </a:t>
            </a:r>
            <a:r>
              <a:rPr sz="2800" b="1" spc="-95" dirty="0">
                <a:latin typeface="Tahoma"/>
                <a:cs typeface="Tahoma"/>
              </a:rPr>
              <a:t>were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considerably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90" dirty="0">
                <a:latin typeface="Tahoma"/>
                <a:cs typeface="Tahoma"/>
              </a:rPr>
              <a:t>low,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60" dirty="0">
                <a:latin typeface="Tahoma"/>
                <a:cs typeface="Tahoma"/>
              </a:rPr>
              <a:t>we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30" dirty="0">
                <a:latin typeface="Tahoma"/>
                <a:cs typeface="Tahoma"/>
              </a:rPr>
              <a:t>do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have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90" dirty="0">
                <a:latin typeface="Tahoma"/>
                <a:cs typeface="Tahoma"/>
              </a:rPr>
              <a:t>a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significant </a:t>
            </a:r>
            <a:r>
              <a:rPr sz="2800" b="1" spc="-805" dirty="0">
                <a:latin typeface="Tahoma"/>
                <a:cs typeface="Tahoma"/>
              </a:rPr>
              <a:t> </a:t>
            </a:r>
            <a:r>
              <a:rPr sz="2800" b="1" spc="-25" dirty="0">
                <a:latin typeface="Tahoma"/>
                <a:cs typeface="Tahoma"/>
              </a:rPr>
              <a:t>improvement </a:t>
            </a:r>
            <a:r>
              <a:rPr sz="2800" b="1" spc="-10" dirty="0">
                <a:latin typeface="Tahoma"/>
                <a:cs typeface="Tahoma"/>
              </a:rPr>
              <a:t>compared </a:t>
            </a:r>
            <a:r>
              <a:rPr sz="2800" b="1" spc="10" dirty="0">
                <a:latin typeface="Tahoma"/>
                <a:cs typeface="Tahoma"/>
              </a:rPr>
              <a:t>to </a:t>
            </a:r>
            <a:r>
              <a:rPr sz="2800" b="1" spc="-20" dirty="0">
                <a:latin typeface="Tahoma"/>
                <a:cs typeface="Tahoma"/>
              </a:rPr>
              <a:t>the </a:t>
            </a:r>
            <a:r>
              <a:rPr sz="2800" b="1" spc="-30" dirty="0">
                <a:latin typeface="Tahoma"/>
                <a:cs typeface="Tahoma"/>
              </a:rPr>
              <a:t>baseline </a:t>
            </a:r>
            <a:r>
              <a:rPr sz="2800" b="1" spc="-20" dirty="0">
                <a:latin typeface="Tahoma"/>
                <a:cs typeface="Tahoma"/>
              </a:rPr>
              <a:t>model. </a:t>
            </a:r>
            <a:r>
              <a:rPr sz="2800" b="1" spc="-810" dirty="0">
                <a:latin typeface="Tahoma"/>
                <a:cs typeface="Tahoma"/>
              </a:rPr>
              <a:t> </a:t>
            </a:r>
            <a:r>
              <a:rPr sz="2800" b="1" spc="-65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10" dirty="0">
                <a:latin typeface="Tahoma"/>
                <a:cs typeface="Tahoma"/>
              </a:rPr>
              <a:t>X</a:t>
            </a:r>
            <a:r>
              <a:rPr sz="2800" b="1" spc="-10" dirty="0">
                <a:latin typeface="Tahoma"/>
                <a:cs typeface="Tahoma"/>
              </a:rPr>
              <a:t>G</a:t>
            </a:r>
            <a:r>
              <a:rPr sz="2800" b="1" spc="25" dirty="0">
                <a:latin typeface="Tahoma"/>
                <a:cs typeface="Tahoma"/>
              </a:rPr>
              <a:t>B</a:t>
            </a:r>
            <a:r>
              <a:rPr sz="2800" b="1" spc="15" dirty="0">
                <a:latin typeface="Tahoma"/>
                <a:cs typeface="Tahoma"/>
              </a:rPr>
              <a:t>oo</a:t>
            </a:r>
            <a:r>
              <a:rPr sz="2800" b="1" spc="-60" dirty="0">
                <a:latin typeface="Tahoma"/>
                <a:cs typeface="Tahoma"/>
              </a:rPr>
              <a:t>s</a:t>
            </a:r>
            <a:r>
              <a:rPr sz="2800" b="1" spc="5" dirty="0">
                <a:latin typeface="Tahoma"/>
                <a:cs typeface="Tahoma"/>
              </a:rPr>
              <a:t>t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70" dirty="0">
                <a:latin typeface="Tahoma"/>
                <a:cs typeface="Tahoma"/>
              </a:rPr>
              <a:t>M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40" dirty="0">
                <a:latin typeface="Tahoma"/>
                <a:cs typeface="Tahoma"/>
              </a:rPr>
              <a:t>d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35" dirty="0">
                <a:latin typeface="Tahoma"/>
                <a:cs typeface="Tahoma"/>
              </a:rPr>
              <a:t>p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-5" dirty="0">
                <a:latin typeface="Tahoma"/>
                <a:cs typeface="Tahoma"/>
              </a:rPr>
              <a:t>v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spc="40" dirty="0">
                <a:latin typeface="Tahoma"/>
                <a:cs typeface="Tahoma"/>
              </a:rPr>
              <a:t>d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45" dirty="0">
                <a:latin typeface="Tahoma"/>
                <a:cs typeface="Tahoma"/>
              </a:rPr>
              <a:t>d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30" dirty="0">
                <a:latin typeface="Tahoma"/>
                <a:cs typeface="Tahoma"/>
              </a:rPr>
              <a:t>b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60" dirty="0">
                <a:latin typeface="Tahoma"/>
                <a:cs typeface="Tahoma"/>
              </a:rPr>
              <a:t>s</a:t>
            </a:r>
            <a:r>
              <a:rPr sz="2800" b="1" spc="5" dirty="0">
                <a:latin typeface="Tahoma"/>
                <a:cs typeface="Tahoma"/>
              </a:rPr>
              <a:t>t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70" dirty="0">
                <a:latin typeface="Tahoma"/>
                <a:cs typeface="Tahoma"/>
              </a:rPr>
              <a:t>cc</a:t>
            </a:r>
            <a:r>
              <a:rPr sz="2800" b="1" spc="-55" dirty="0">
                <a:latin typeface="Tahoma"/>
                <a:cs typeface="Tahoma"/>
              </a:rPr>
              <a:t>u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70" dirty="0">
                <a:latin typeface="Tahoma"/>
                <a:cs typeface="Tahoma"/>
              </a:rPr>
              <a:t>c</a:t>
            </a:r>
            <a:r>
              <a:rPr sz="2800" b="1" dirty="0">
                <a:latin typeface="Tahoma"/>
                <a:cs typeface="Tahoma"/>
              </a:rPr>
              <a:t>y  </a:t>
            </a:r>
            <a:r>
              <a:rPr sz="2800" b="1" spc="-5" dirty="0">
                <a:latin typeface="Tahoma"/>
                <a:cs typeface="Tahoma"/>
              </a:rPr>
              <a:t>score </a:t>
            </a:r>
            <a:r>
              <a:rPr sz="2800" b="1" spc="-10" dirty="0">
                <a:latin typeface="Tahoma"/>
                <a:cs typeface="Tahoma"/>
              </a:rPr>
              <a:t>compared </a:t>
            </a:r>
            <a:r>
              <a:rPr sz="2800" b="1" spc="10" dirty="0">
                <a:latin typeface="Tahoma"/>
                <a:cs typeface="Tahoma"/>
              </a:rPr>
              <a:t>to </a:t>
            </a:r>
            <a:r>
              <a:rPr sz="2800" b="1" spc="-20" dirty="0">
                <a:latin typeface="Tahoma"/>
                <a:cs typeface="Tahoma"/>
              </a:rPr>
              <a:t>the </a:t>
            </a:r>
            <a:r>
              <a:rPr sz="2800" b="1" spc="-15" dirty="0">
                <a:latin typeface="Tahoma"/>
                <a:cs typeface="Tahoma"/>
              </a:rPr>
              <a:t>other models </a:t>
            </a:r>
            <a:r>
              <a:rPr sz="2800" b="1" spc="-20" dirty="0">
                <a:latin typeface="Tahoma"/>
                <a:cs typeface="Tahoma"/>
              </a:rPr>
              <a:t>so </a:t>
            </a:r>
            <a:r>
              <a:rPr sz="2800" b="1" spc="-160" dirty="0">
                <a:latin typeface="Tahoma"/>
                <a:cs typeface="Tahoma"/>
              </a:rPr>
              <a:t>we </a:t>
            </a:r>
            <a:r>
              <a:rPr sz="2800" b="1" spc="-155" dirty="0">
                <a:latin typeface="Tahoma"/>
                <a:cs typeface="Tahoma"/>
              </a:rPr>
              <a:t> </a:t>
            </a:r>
            <a:r>
              <a:rPr sz="2800" b="1" spc="15" dirty="0">
                <a:latin typeface="Tahoma"/>
                <a:cs typeface="Tahoma"/>
              </a:rPr>
              <a:t>decided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10" dirty="0">
                <a:latin typeface="Tahoma"/>
                <a:cs typeface="Tahoma"/>
              </a:rPr>
              <a:t>to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20" dirty="0">
                <a:latin typeface="Tahoma"/>
                <a:cs typeface="Tahoma"/>
              </a:rPr>
              <a:t>check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-20" dirty="0">
                <a:latin typeface="Tahoma"/>
                <a:cs typeface="Tahoma"/>
              </a:rPr>
              <a:t>the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feature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importance</a:t>
            </a:r>
            <a:endParaRPr sz="2800">
              <a:latin typeface="Tahoma"/>
              <a:cs typeface="Tahoma"/>
            </a:endParaRPr>
          </a:p>
          <a:p>
            <a:pPr marL="94615" marR="86995" indent="-635" algn="ctr">
              <a:lnSpc>
                <a:spcPct val="116100"/>
              </a:lnSpc>
            </a:pPr>
            <a:r>
              <a:rPr sz="2800" b="1" spc="-65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40" dirty="0">
                <a:latin typeface="Tahoma"/>
                <a:cs typeface="Tahoma"/>
              </a:rPr>
              <a:t>p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30" dirty="0">
                <a:latin typeface="Tahoma"/>
                <a:cs typeface="Tahoma"/>
              </a:rPr>
              <a:t>6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spc="-60" dirty="0">
                <a:latin typeface="Tahoma"/>
                <a:cs typeface="Tahoma"/>
              </a:rPr>
              <a:t>s</a:t>
            </a:r>
            <a:r>
              <a:rPr sz="2800" b="1" spc="-175" dirty="0">
                <a:latin typeface="Tahoma"/>
                <a:cs typeface="Tahoma"/>
              </a:rPr>
              <a:t>k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10" dirty="0">
                <a:latin typeface="Tahoma"/>
                <a:cs typeface="Tahoma"/>
              </a:rPr>
              <a:t>f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70" dirty="0">
                <a:latin typeface="Tahoma"/>
                <a:cs typeface="Tahoma"/>
              </a:rPr>
              <a:t>c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55" dirty="0">
                <a:latin typeface="Tahoma"/>
                <a:cs typeface="Tahoma"/>
              </a:rPr>
              <a:t>s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60" dirty="0">
                <a:latin typeface="Tahoma"/>
                <a:cs typeface="Tahoma"/>
              </a:rPr>
              <a:t>H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spc="-200" dirty="0">
                <a:latin typeface="Tahoma"/>
                <a:cs typeface="Tahoma"/>
              </a:rPr>
              <a:t>g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100" dirty="0">
                <a:latin typeface="Tahoma"/>
                <a:cs typeface="Tahoma"/>
              </a:rPr>
              <a:t>,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25" dirty="0">
                <a:latin typeface="Tahoma"/>
                <a:cs typeface="Tahoma"/>
              </a:rPr>
              <a:t>A</a:t>
            </a:r>
            <a:r>
              <a:rPr sz="2800" b="1" spc="-200" dirty="0">
                <a:latin typeface="Tahoma"/>
                <a:cs typeface="Tahoma"/>
              </a:rPr>
              <a:t>g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100" dirty="0">
                <a:latin typeface="Tahoma"/>
                <a:cs typeface="Tahoma"/>
              </a:rPr>
              <a:t>,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70" dirty="0">
                <a:latin typeface="Tahoma"/>
                <a:cs typeface="Tahoma"/>
              </a:rPr>
              <a:t>R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70" dirty="0">
                <a:latin typeface="Tahoma"/>
                <a:cs typeface="Tahoma"/>
              </a:rPr>
              <a:t>c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95" dirty="0">
                <a:latin typeface="Tahoma"/>
                <a:cs typeface="Tahoma"/>
              </a:rPr>
              <a:t>,  </a:t>
            </a:r>
            <a:r>
              <a:rPr sz="2800" b="1" spc="-30" dirty="0">
                <a:latin typeface="Tahoma"/>
                <a:cs typeface="Tahoma"/>
              </a:rPr>
              <a:t>Family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income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ratio,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Sleep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hours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on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85" dirty="0">
                <a:latin typeface="Tahoma"/>
                <a:cs typeface="Tahoma"/>
              </a:rPr>
              <a:t>weekdays, </a:t>
            </a:r>
            <a:r>
              <a:rPr sz="2800" b="1" spc="-805" dirty="0">
                <a:latin typeface="Tahoma"/>
                <a:cs typeface="Tahoma"/>
              </a:rPr>
              <a:t> </a:t>
            </a:r>
            <a:r>
              <a:rPr sz="2800" b="1" spc="-30" dirty="0">
                <a:latin typeface="Tahoma"/>
                <a:cs typeface="Tahoma"/>
              </a:rPr>
              <a:t>and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Sleep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hours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on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80" dirty="0">
                <a:latin typeface="Tahoma"/>
                <a:cs typeface="Tahoma"/>
              </a:rPr>
              <a:t>weekends.</a:t>
            </a:r>
            <a:endParaRPr sz="2800">
              <a:latin typeface="Tahoma"/>
              <a:cs typeface="Tahoma"/>
            </a:endParaRPr>
          </a:p>
          <a:p>
            <a:pPr marL="695325" marR="687705" algn="ctr">
              <a:lnSpc>
                <a:spcPct val="116100"/>
              </a:lnSpc>
            </a:pPr>
            <a:r>
              <a:rPr sz="2800" b="1" spc="-440" dirty="0">
                <a:latin typeface="Tahoma"/>
                <a:cs typeface="Tahoma"/>
              </a:rPr>
              <a:t>I</a:t>
            </a:r>
            <a:r>
              <a:rPr sz="2800" b="1" spc="-30" dirty="0">
                <a:latin typeface="Tahoma"/>
                <a:cs typeface="Tahoma"/>
              </a:rPr>
              <a:t>n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-55" dirty="0">
                <a:latin typeface="Tahoma"/>
                <a:cs typeface="Tahoma"/>
              </a:rPr>
              <a:t>u</a:t>
            </a:r>
            <a:r>
              <a:rPr sz="2800" b="1" spc="-35" dirty="0">
                <a:latin typeface="Tahoma"/>
                <a:cs typeface="Tahoma"/>
              </a:rPr>
              <a:t>r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55" dirty="0">
                <a:latin typeface="Tahoma"/>
                <a:cs typeface="Tahoma"/>
              </a:rPr>
              <a:t>u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5" dirty="0">
                <a:latin typeface="Tahoma"/>
                <a:cs typeface="Tahoma"/>
              </a:rPr>
              <a:t>v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295" dirty="0">
                <a:latin typeface="Tahoma"/>
                <a:cs typeface="Tahoma"/>
              </a:rPr>
              <a:t>w</a:t>
            </a:r>
            <a:r>
              <a:rPr sz="2800" b="1" spc="-100" dirty="0">
                <a:latin typeface="Tahoma"/>
                <a:cs typeface="Tahoma"/>
              </a:rPr>
              <a:t>,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295" dirty="0">
                <a:latin typeface="Tahoma"/>
                <a:cs typeface="Tahoma"/>
              </a:rPr>
              <a:t>w</a:t>
            </a:r>
            <a:r>
              <a:rPr sz="2800" b="1" spc="-25" dirty="0">
                <a:latin typeface="Tahoma"/>
                <a:cs typeface="Tahoma"/>
              </a:rPr>
              <a:t>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-40" dirty="0">
                <a:latin typeface="Tahoma"/>
                <a:cs typeface="Tahoma"/>
              </a:rPr>
              <a:t>r</a:t>
            </a:r>
            <a:r>
              <a:rPr sz="2800" b="1" spc="-35" dirty="0">
                <a:latin typeface="Tahoma"/>
                <a:cs typeface="Tahoma"/>
              </a:rPr>
              <a:t>n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45" dirty="0">
                <a:latin typeface="Tahoma"/>
                <a:cs typeface="Tahoma"/>
              </a:rPr>
              <a:t>d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5" dirty="0">
                <a:latin typeface="Tahoma"/>
                <a:cs typeface="Tahoma"/>
              </a:rPr>
              <a:t>t  </a:t>
            </a:r>
            <a:r>
              <a:rPr sz="2800" b="1" spc="-20" dirty="0">
                <a:latin typeface="Tahoma"/>
                <a:cs typeface="Tahoma"/>
              </a:rPr>
              <a:t>depression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can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affect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0" dirty="0">
                <a:latin typeface="Tahoma"/>
                <a:cs typeface="Tahoma"/>
              </a:rPr>
              <a:t>obesity</a:t>
            </a:r>
            <a:r>
              <a:rPr sz="2800" b="1" spc="-170" dirty="0">
                <a:latin typeface="Tahoma"/>
                <a:cs typeface="Tahoma"/>
              </a:rPr>
              <a:t> </a:t>
            </a:r>
            <a:r>
              <a:rPr sz="2800" b="1" spc="-25" dirty="0">
                <a:latin typeface="Tahoma"/>
                <a:cs typeface="Tahoma"/>
              </a:rPr>
              <a:t>levels.</a:t>
            </a:r>
            <a:endParaRPr sz="2800">
              <a:latin typeface="Tahoma"/>
              <a:cs typeface="Tahoma"/>
            </a:endParaRPr>
          </a:p>
          <a:p>
            <a:pPr marL="129539" marR="38100" algn="ctr">
              <a:lnSpc>
                <a:spcPct val="116100"/>
              </a:lnSpc>
            </a:pPr>
            <a:r>
              <a:rPr sz="2800" b="1" spc="-55" dirty="0">
                <a:latin typeface="Tahoma"/>
                <a:cs typeface="Tahoma"/>
              </a:rPr>
              <a:t>However,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20" dirty="0">
                <a:latin typeface="Tahoma"/>
                <a:cs typeface="Tahoma"/>
              </a:rPr>
              <a:t>based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on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25" dirty="0">
                <a:latin typeface="Tahoma"/>
                <a:cs typeface="Tahoma"/>
              </a:rPr>
              <a:t>our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45" dirty="0">
                <a:latin typeface="Tahoma"/>
                <a:cs typeface="Tahoma"/>
              </a:rPr>
              <a:t>analysis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60" dirty="0">
                <a:latin typeface="Tahoma"/>
                <a:cs typeface="Tahoma"/>
              </a:rPr>
              <a:t>we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15" dirty="0">
                <a:latin typeface="Tahoma"/>
                <a:cs typeface="Tahoma"/>
              </a:rPr>
              <a:t>can</a:t>
            </a:r>
            <a:r>
              <a:rPr sz="2800" b="1" spc="-160" dirty="0">
                <a:latin typeface="Tahoma"/>
                <a:cs typeface="Tahoma"/>
              </a:rPr>
              <a:t> </a:t>
            </a:r>
            <a:r>
              <a:rPr sz="2800" b="1" spc="-5" dirty="0">
                <a:latin typeface="Tahoma"/>
                <a:cs typeface="Tahoma"/>
              </a:rPr>
              <a:t>not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50" dirty="0">
                <a:latin typeface="Tahoma"/>
                <a:cs typeface="Tahoma"/>
              </a:rPr>
              <a:t>say </a:t>
            </a:r>
            <a:r>
              <a:rPr sz="2800" b="1" spc="-805" dirty="0">
                <a:latin typeface="Tahoma"/>
                <a:cs typeface="Tahoma"/>
              </a:rPr>
              <a:t> 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5" dirty="0">
                <a:latin typeface="Tahoma"/>
                <a:cs typeface="Tahoma"/>
              </a:rPr>
              <a:t>t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70" dirty="0">
                <a:latin typeface="Tahoma"/>
                <a:cs typeface="Tahoma"/>
              </a:rPr>
              <a:t>m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35" dirty="0">
                <a:latin typeface="Tahoma"/>
                <a:cs typeface="Tahoma"/>
              </a:rPr>
              <a:t>n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0" dirty="0">
                <a:latin typeface="Tahoma"/>
                <a:cs typeface="Tahoma"/>
              </a:rPr>
              <a:t>h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spc="-55" dirty="0">
                <a:latin typeface="Tahoma"/>
                <a:cs typeface="Tahoma"/>
              </a:rPr>
              <a:t>s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-35" dirty="0">
                <a:latin typeface="Tahoma"/>
                <a:cs typeface="Tahoma"/>
              </a:rPr>
              <a:t>hi</a:t>
            </a:r>
            <a:r>
              <a:rPr sz="2800" b="1" spc="-200" dirty="0">
                <a:latin typeface="Tahoma"/>
                <a:cs typeface="Tahoma"/>
              </a:rPr>
              <a:t>g</a:t>
            </a:r>
            <a:r>
              <a:rPr sz="2800" b="1" spc="-35" dirty="0">
                <a:latin typeface="Tahoma"/>
                <a:cs typeface="Tahoma"/>
              </a:rPr>
              <a:t>h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5" dirty="0">
                <a:latin typeface="Tahoma"/>
                <a:cs typeface="Tahoma"/>
              </a:rPr>
              <a:t>y</a:t>
            </a:r>
            <a:endParaRPr sz="28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2800" b="1" spc="-95" dirty="0">
                <a:latin typeface="Tahoma"/>
                <a:cs typeface="Tahoma"/>
              </a:rPr>
              <a:t>a</a:t>
            </a:r>
            <a:r>
              <a:rPr sz="2800" b="1" spc="10" dirty="0">
                <a:latin typeface="Tahoma"/>
                <a:cs typeface="Tahoma"/>
              </a:rPr>
              <a:t>ff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70" dirty="0">
                <a:latin typeface="Tahoma"/>
                <a:cs typeface="Tahoma"/>
              </a:rPr>
              <a:t>c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-35" dirty="0">
                <a:latin typeface="Tahoma"/>
                <a:cs typeface="Tahoma"/>
              </a:rPr>
              <a:t>in</a:t>
            </a:r>
            <a:r>
              <a:rPr sz="2800" b="1" spc="-195" dirty="0">
                <a:latin typeface="Tahoma"/>
                <a:cs typeface="Tahoma"/>
              </a:rPr>
              <a:t>g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15" dirty="0">
                <a:latin typeface="Tahoma"/>
                <a:cs typeface="Tahoma"/>
              </a:rPr>
              <a:t>o</a:t>
            </a:r>
            <a:r>
              <a:rPr sz="2800" b="1" spc="30" dirty="0">
                <a:latin typeface="Tahoma"/>
                <a:cs typeface="Tahoma"/>
              </a:rPr>
              <a:t>b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60" dirty="0">
                <a:latin typeface="Tahoma"/>
                <a:cs typeface="Tahoma"/>
              </a:rPr>
              <a:t>s</a:t>
            </a:r>
            <a:r>
              <a:rPr sz="2800" b="1" spc="-35" dirty="0">
                <a:latin typeface="Tahoma"/>
                <a:cs typeface="Tahoma"/>
              </a:rPr>
              <a:t>i</a:t>
            </a:r>
            <a:r>
              <a:rPr sz="2800" b="1" dirty="0">
                <a:latin typeface="Tahoma"/>
                <a:cs typeface="Tahoma"/>
              </a:rPr>
              <a:t>t</a:t>
            </a:r>
            <a:r>
              <a:rPr sz="2800" b="1" spc="5" dirty="0">
                <a:latin typeface="Tahoma"/>
                <a:cs typeface="Tahoma"/>
              </a:rPr>
              <a:t>y</a:t>
            </a:r>
            <a:r>
              <a:rPr sz="2800" b="1" spc="-165" dirty="0">
                <a:latin typeface="Tahoma"/>
                <a:cs typeface="Tahoma"/>
              </a:rPr>
              <a:t> 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-5" dirty="0">
                <a:latin typeface="Tahoma"/>
                <a:cs typeface="Tahoma"/>
              </a:rPr>
              <a:t>v</a:t>
            </a:r>
            <a:r>
              <a:rPr sz="2800" b="1" spc="-30" dirty="0">
                <a:latin typeface="Tahoma"/>
                <a:cs typeface="Tahoma"/>
              </a:rPr>
              <a:t>e</a:t>
            </a:r>
            <a:r>
              <a:rPr sz="2800" b="1" spc="20" dirty="0">
                <a:latin typeface="Tahoma"/>
                <a:cs typeface="Tahoma"/>
              </a:rPr>
              <a:t>l</a:t>
            </a:r>
            <a:r>
              <a:rPr sz="2800" b="1" spc="-105" dirty="0"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6219" y="17665"/>
            <a:ext cx="757682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-350" dirty="0">
                <a:solidFill>
                  <a:srgbClr val="000000"/>
                </a:solidFill>
                <a:latin typeface="Arial"/>
                <a:cs typeface="Arial"/>
              </a:rPr>
              <a:t>REFERENCES</a:t>
            </a:r>
            <a:endParaRPr sz="9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430" y="2102898"/>
            <a:ext cx="228600" cy="2285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430" y="3026823"/>
            <a:ext cx="228600" cy="228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430" y="5798597"/>
            <a:ext cx="228600" cy="228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430" y="7646447"/>
            <a:ext cx="228600" cy="2285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92859" y="1641246"/>
            <a:ext cx="15130144" cy="741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16599"/>
              </a:lnSpc>
              <a:spcBef>
                <a:spcPts val="100"/>
              </a:spcBef>
            </a:pPr>
            <a:r>
              <a:rPr sz="5200" b="1" spc="215" dirty="0">
                <a:latin typeface="Arial"/>
                <a:cs typeface="Arial"/>
              </a:rPr>
              <a:t>https://blog.cmu.edu/2020/08/31/3-baslines/ </a:t>
            </a:r>
            <a:r>
              <a:rPr sz="5200" b="1" spc="220" dirty="0">
                <a:latin typeface="Arial"/>
                <a:cs typeface="Arial"/>
              </a:rPr>
              <a:t> </a:t>
            </a:r>
            <a:r>
              <a:rPr sz="5200" b="1" spc="105" dirty="0">
                <a:latin typeface="Arial"/>
                <a:cs typeface="Arial"/>
              </a:rPr>
              <a:t>https://blog.insightdatascience.com/always- </a:t>
            </a:r>
            <a:r>
              <a:rPr sz="5200" b="1" spc="110" dirty="0">
                <a:latin typeface="Arial"/>
                <a:cs typeface="Arial"/>
              </a:rPr>
              <a:t> </a:t>
            </a:r>
            <a:r>
              <a:rPr sz="5200" b="1" spc="135" dirty="0">
                <a:latin typeface="Arial"/>
                <a:cs typeface="Arial"/>
              </a:rPr>
              <a:t>start-with-a-stupid-model-no-exceptions- </a:t>
            </a:r>
            <a:r>
              <a:rPr sz="5200" b="1" spc="140" dirty="0">
                <a:latin typeface="Arial"/>
                <a:cs typeface="Arial"/>
              </a:rPr>
              <a:t> </a:t>
            </a:r>
            <a:r>
              <a:rPr sz="5200" b="1" spc="114" dirty="0">
                <a:latin typeface="Arial"/>
                <a:cs typeface="Arial"/>
              </a:rPr>
              <a:t>3a22314b9aaa </a:t>
            </a:r>
            <a:r>
              <a:rPr sz="5200" b="1" spc="120" dirty="0">
                <a:latin typeface="Arial"/>
                <a:cs typeface="Arial"/>
              </a:rPr>
              <a:t> </a:t>
            </a:r>
            <a:r>
              <a:rPr sz="5200" b="1" spc="165" dirty="0">
                <a:latin typeface="Arial"/>
                <a:cs typeface="Arial"/>
              </a:rPr>
              <a:t>https://xgboost.readthedocs.io/en/latest/pyth </a:t>
            </a:r>
            <a:r>
              <a:rPr sz="5200" b="1" spc="-1430" dirty="0">
                <a:latin typeface="Arial"/>
                <a:cs typeface="Arial"/>
              </a:rPr>
              <a:t> </a:t>
            </a:r>
            <a:r>
              <a:rPr sz="5200" b="1" spc="140" dirty="0">
                <a:latin typeface="Arial"/>
                <a:cs typeface="Arial"/>
              </a:rPr>
              <a:t>on/python_api.html </a:t>
            </a:r>
            <a:r>
              <a:rPr sz="5200" b="1" spc="145" dirty="0">
                <a:latin typeface="Arial"/>
                <a:cs typeface="Arial"/>
              </a:rPr>
              <a:t> </a:t>
            </a:r>
            <a:r>
              <a:rPr sz="5200" b="1" spc="180" dirty="0">
                <a:latin typeface="Arial"/>
                <a:cs typeface="Arial"/>
              </a:rPr>
              <a:t>https://</a:t>
            </a:r>
            <a:r>
              <a:rPr sz="5200" b="1" spc="180" dirty="0">
                <a:latin typeface="Arial"/>
                <a:cs typeface="Arial"/>
                <a:hlinkClick r:id="rId3"/>
              </a:rPr>
              <a:t>www.datacamp.com/community/tutori </a:t>
            </a:r>
            <a:r>
              <a:rPr sz="5200" b="1" spc="-1430" dirty="0">
                <a:latin typeface="Arial"/>
                <a:cs typeface="Arial"/>
              </a:rPr>
              <a:t> </a:t>
            </a:r>
            <a:r>
              <a:rPr sz="5200" b="1" spc="110" dirty="0">
                <a:latin typeface="Arial"/>
                <a:cs typeface="Arial"/>
              </a:rPr>
              <a:t>als/random-forests-classifier-python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21060000">
            <a:off x="5123022" y="2692124"/>
            <a:ext cx="8615569" cy="2971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55"/>
              </a:lnSpc>
            </a:pPr>
            <a:endParaRPr sz="33675" baseline="-6557" dirty="0">
              <a:latin typeface="Stencil" panose="040409050D0802020404" pitchFamily="82" charset="0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 rot="21120000">
            <a:off x="6679300" y="5408556"/>
            <a:ext cx="6244057" cy="2566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10"/>
              </a:lnSpc>
            </a:pPr>
            <a:r>
              <a:rPr sz="20200" i="1" spc="-5450" dirty="0" err="1">
                <a:solidFill>
                  <a:srgbClr val="F5F2E3"/>
                </a:solidFill>
                <a:latin typeface="Verdana"/>
                <a:cs typeface="Verdana"/>
              </a:rPr>
              <a:t>yo</a:t>
            </a:r>
            <a:endParaRPr sz="30300" baseline="-6600" dirty="0">
              <a:latin typeface="Verdana"/>
              <a:cs typeface="Verdana"/>
            </a:endParaRPr>
          </a:p>
        </p:txBody>
      </p:sp>
      <p:pic>
        <p:nvPicPr>
          <p:cNvPr id="1026" name="Picture 2" descr="408,305 Thank You Images, Stock Photos &amp; Vectors | Shutterstock">
            <a:extLst>
              <a:ext uri="{FF2B5EF4-FFF2-40B4-BE49-F238E27FC236}">
                <a16:creationId xmlns:a16="http://schemas.microsoft.com/office/drawing/2014/main" id="{08D8349D-FADF-051C-1489-47AA4E14A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373">
            <a:off x="1933477" y="2649844"/>
            <a:ext cx="14421045" cy="578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2190" y="4828881"/>
              <a:ext cx="9753598" cy="10286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2190" y="7210024"/>
              <a:ext cx="9753598" cy="10286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-12700" y="43804"/>
            <a:ext cx="6767830" cy="1546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950" spc="160" dirty="0">
                <a:solidFill>
                  <a:srgbClr val="231F20"/>
                </a:solidFill>
              </a:rPr>
              <a:t>ABSTRACT:</a:t>
            </a:r>
            <a:endParaRPr sz="9950"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459874"/>
            <a:ext cx="4828324" cy="2819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0137" y="1761841"/>
            <a:ext cx="17723485" cy="7926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99005" marR="5080" indent="-1325880">
              <a:lnSpc>
                <a:spcPct val="107000"/>
              </a:lnSpc>
              <a:spcBef>
                <a:spcPts val="95"/>
              </a:spcBef>
              <a:buSzPct val="94736"/>
              <a:buFont typeface="MS UI Gothic"/>
              <a:buChar char="❖"/>
              <a:tabLst>
                <a:tab pos="1438910" algn="l"/>
                <a:tab pos="1440180" algn="l"/>
              </a:tabLst>
            </a:pPr>
            <a:r>
              <a:rPr sz="2850" spc="-65" dirty="0">
                <a:solidFill>
                  <a:srgbClr val="231F20"/>
                </a:solidFill>
                <a:latin typeface="Verdana"/>
                <a:cs typeface="Verdana"/>
              </a:rPr>
              <a:t>Behavioral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231F20"/>
                </a:solidFill>
                <a:latin typeface="Verdana"/>
                <a:cs typeface="Verdana"/>
              </a:rPr>
              <a:t>risk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0" dirty="0">
                <a:solidFill>
                  <a:srgbClr val="231F20"/>
                </a:solidFill>
                <a:latin typeface="Verdana"/>
                <a:cs typeface="Verdana"/>
              </a:rPr>
              <a:t>factors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5" dirty="0">
                <a:solidFill>
                  <a:srgbClr val="231F20"/>
                </a:solidFill>
                <a:latin typeface="Verdana"/>
                <a:cs typeface="Verdana"/>
              </a:rPr>
              <a:t>such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95" dirty="0">
                <a:solidFill>
                  <a:srgbClr val="231F20"/>
                </a:solidFill>
                <a:latin typeface="Verdana"/>
                <a:cs typeface="Verdana"/>
              </a:rPr>
              <a:t>unhealthy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90" dirty="0">
                <a:solidFill>
                  <a:srgbClr val="231F20"/>
                </a:solidFill>
                <a:latin typeface="Verdana"/>
                <a:cs typeface="Verdana"/>
              </a:rPr>
              <a:t>habits,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231F20"/>
                </a:solidFill>
                <a:latin typeface="Verdana"/>
                <a:cs typeface="Verdana"/>
              </a:rPr>
              <a:t>improper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231F20"/>
                </a:solidFill>
                <a:latin typeface="Verdana"/>
                <a:cs typeface="Verdana"/>
              </a:rPr>
              <a:t>diet,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231F20"/>
                </a:solidFill>
                <a:latin typeface="Verdana"/>
                <a:cs typeface="Verdana"/>
              </a:rPr>
              <a:t>physical</a:t>
            </a:r>
            <a:r>
              <a:rPr sz="2850" spc="-1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95" dirty="0">
                <a:solidFill>
                  <a:srgbClr val="231F20"/>
                </a:solidFill>
                <a:latin typeface="Verdana"/>
                <a:cs typeface="Verdana"/>
              </a:rPr>
              <a:t>inactivity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31F20"/>
                </a:solidFill>
                <a:latin typeface="Verdana"/>
                <a:cs typeface="Verdana"/>
              </a:rPr>
              <a:t>lead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to </a:t>
            </a:r>
            <a:r>
              <a:rPr sz="2850" spc="-9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physiological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231F20"/>
                </a:solidFill>
                <a:latin typeface="Verdana"/>
                <a:cs typeface="Verdana"/>
              </a:rPr>
              <a:t>risks,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“obesity/overweight”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5" dirty="0">
                <a:solidFill>
                  <a:srgbClr val="231F20"/>
                </a:solidFill>
                <a:latin typeface="Verdana"/>
                <a:cs typeface="Verdana"/>
              </a:rPr>
              <a:t>one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31F20"/>
                </a:solidFill>
                <a:latin typeface="Verdana"/>
                <a:cs typeface="Verdana"/>
              </a:rPr>
              <a:t>consequences.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00">
              <a:latin typeface="Verdana"/>
              <a:cs typeface="Verdana"/>
            </a:endParaRPr>
          </a:p>
          <a:p>
            <a:pPr marL="12700" marR="159385" indent="583565">
              <a:lnSpc>
                <a:spcPct val="107000"/>
              </a:lnSpc>
              <a:spcBef>
                <a:spcPts val="3070"/>
              </a:spcBef>
              <a:buSzPct val="94736"/>
              <a:buFont typeface="MS UI Gothic"/>
              <a:buChar char="❖"/>
              <a:tabLst>
                <a:tab pos="1161415" algn="l"/>
                <a:tab pos="1162050" algn="l"/>
              </a:tabLst>
            </a:pPr>
            <a:r>
              <a:rPr sz="2850" dirty="0">
                <a:solidFill>
                  <a:srgbClr val="231F20"/>
                </a:solidFill>
                <a:latin typeface="Verdana"/>
                <a:cs typeface="Verdana"/>
              </a:rPr>
              <a:t>“Obesity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and </a:t>
            </a:r>
            <a:r>
              <a:rPr sz="2850" spc="-40" dirty="0">
                <a:solidFill>
                  <a:srgbClr val="231F20"/>
                </a:solidFill>
                <a:latin typeface="Verdana"/>
                <a:cs typeface="Verdana"/>
              </a:rPr>
              <a:t>overweight” </a:t>
            </a:r>
            <a:r>
              <a:rPr sz="2850" spc="-55" dirty="0">
                <a:solidFill>
                  <a:srgbClr val="231F20"/>
                </a:solidFill>
                <a:latin typeface="Verdana"/>
                <a:cs typeface="Verdana"/>
              </a:rPr>
              <a:t>are </a:t>
            </a:r>
            <a:r>
              <a:rPr sz="2850" spc="5" dirty="0">
                <a:solidFill>
                  <a:srgbClr val="231F20"/>
                </a:solidFill>
                <a:latin typeface="Verdana"/>
                <a:cs typeface="Verdana"/>
              </a:rPr>
              <a:t>one </a:t>
            </a:r>
            <a:r>
              <a:rPr sz="2850" spc="45" dirty="0">
                <a:solidFill>
                  <a:srgbClr val="231F20"/>
                </a:solidFill>
                <a:latin typeface="Verdana"/>
                <a:cs typeface="Verdana"/>
              </a:rPr>
              <a:t>of </a:t>
            </a:r>
            <a:r>
              <a:rPr sz="2850" spc="-55" dirty="0">
                <a:solidFill>
                  <a:srgbClr val="231F20"/>
                </a:solidFill>
                <a:latin typeface="Verdana"/>
                <a:cs typeface="Verdana"/>
              </a:rPr>
              <a:t>the </a:t>
            </a:r>
            <a:r>
              <a:rPr sz="2850" spc="-145" dirty="0">
                <a:solidFill>
                  <a:srgbClr val="231F20"/>
                </a:solidFill>
                <a:latin typeface="Verdana"/>
                <a:cs typeface="Verdana"/>
              </a:rPr>
              <a:t>major </a:t>
            </a:r>
            <a:r>
              <a:rPr sz="2850" spc="-10" dirty="0">
                <a:solidFill>
                  <a:srgbClr val="231F20"/>
                </a:solidFill>
                <a:latin typeface="Verdana"/>
                <a:cs typeface="Verdana"/>
              </a:rPr>
              <a:t>lifestyle </a:t>
            </a:r>
            <a:r>
              <a:rPr sz="2850" spc="40" dirty="0">
                <a:solidFill>
                  <a:srgbClr val="231F20"/>
                </a:solidFill>
                <a:latin typeface="Verdana"/>
                <a:cs typeface="Verdana"/>
              </a:rPr>
              <a:t>diseases </a:t>
            </a:r>
            <a:r>
              <a:rPr sz="2850" spc="-105" dirty="0">
                <a:solidFill>
                  <a:srgbClr val="231F20"/>
                </a:solidFill>
                <a:latin typeface="Verdana"/>
                <a:cs typeface="Verdana"/>
              </a:rPr>
              <a:t>that </a:t>
            </a:r>
            <a:r>
              <a:rPr sz="2850" spc="30" dirty="0">
                <a:solidFill>
                  <a:srgbClr val="231F20"/>
                </a:solidFill>
                <a:latin typeface="Verdana"/>
                <a:cs typeface="Verdana"/>
              </a:rPr>
              <a:t>leads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to </a:t>
            </a:r>
            <a:r>
              <a:rPr sz="2850" spc="-50" dirty="0">
                <a:solidFill>
                  <a:srgbClr val="231F20"/>
                </a:solidFill>
                <a:latin typeface="Verdana"/>
                <a:cs typeface="Verdana"/>
              </a:rPr>
              <a:t>other </a:t>
            </a:r>
            <a:r>
              <a:rPr sz="2850" spc="-65" dirty="0">
                <a:solidFill>
                  <a:srgbClr val="231F20"/>
                </a:solidFill>
                <a:latin typeface="Verdana"/>
                <a:cs typeface="Verdana"/>
              </a:rPr>
              <a:t>health </a:t>
            </a:r>
            <a:r>
              <a:rPr sz="2850" spc="-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31F20"/>
                </a:solidFill>
                <a:latin typeface="Verdana"/>
                <a:cs typeface="Verdana"/>
              </a:rPr>
              <a:t>conditions,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5" dirty="0">
                <a:solidFill>
                  <a:srgbClr val="231F20"/>
                </a:solidFill>
                <a:latin typeface="Verdana"/>
                <a:cs typeface="Verdana"/>
              </a:rPr>
              <a:t>such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231F20"/>
                </a:solidFill>
                <a:latin typeface="Verdana"/>
                <a:cs typeface="Verdana"/>
              </a:rPr>
              <a:t>cardiovascular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40" dirty="0">
                <a:solidFill>
                  <a:srgbClr val="231F20"/>
                </a:solidFill>
                <a:latin typeface="Verdana"/>
                <a:cs typeface="Verdana"/>
              </a:rPr>
              <a:t>diseases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45" dirty="0">
                <a:solidFill>
                  <a:srgbClr val="231F20"/>
                </a:solidFill>
                <a:latin typeface="Verdana"/>
                <a:cs typeface="Verdana"/>
              </a:rPr>
              <a:t>(CVDs),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231F20"/>
                </a:solidFill>
                <a:latin typeface="Verdana"/>
                <a:cs typeface="Verdana"/>
              </a:rPr>
              <a:t>chronic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231F20"/>
                </a:solidFill>
                <a:latin typeface="Verdana"/>
                <a:cs typeface="Verdana"/>
              </a:rPr>
              <a:t>obstructive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90" dirty="0">
                <a:solidFill>
                  <a:srgbClr val="231F20"/>
                </a:solidFill>
                <a:latin typeface="Verdana"/>
                <a:cs typeface="Verdana"/>
              </a:rPr>
              <a:t>pulmonary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30" dirty="0">
                <a:solidFill>
                  <a:srgbClr val="231F20"/>
                </a:solidFill>
                <a:latin typeface="Verdana"/>
                <a:cs typeface="Verdana"/>
              </a:rPr>
              <a:t>disease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40" dirty="0">
                <a:solidFill>
                  <a:srgbClr val="231F20"/>
                </a:solidFill>
                <a:latin typeface="Verdana"/>
                <a:cs typeface="Verdana"/>
              </a:rPr>
              <a:t>(COPD),</a:t>
            </a:r>
            <a:endParaRPr sz="2850">
              <a:latin typeface="Verdana"/>
              <a:cs typeface="Verdana"/>
            </a:endParaRPr>
          </a:p>
          <a:p>
            <a:pPr marL="3917950">
              <a:lnSpc>
                <a:spcPct val="100000"/>
              </a:lnSpc>
              <a:spcBef>
                <a:spcPts val="235"/>
              </a:spcBef>
            </a:pP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cancer,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5" dirty="0">
                <a:solidFill>
                  <a:srgbClr val="231F20"/>
                </a:solidFill>
                <a:latin typeface="Verdana"/>
                <a:cs typeface="Verdana"/>
              </a:rPr>
              <a:t>diabetes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31F20"/>
                </a:solidFill>
                <a:latin typeface="Verdana"/>
                <a:cs typeface="Verdana"/>
              </a:rPr>
              <a:t>type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415" dirty="0">
                <a:solidFill>
                  <a:srgbClr val="231F20"/>
                </a:solidFill>
                <a:latin typeface="Verdana"/>
                <a:cs typeface="Verdana"/>
              </a:rPr>
              <a:t>II,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hypertension,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231F20"/>
                </a:solidFill>
                <a:latin typeface="Verdana"/>
                <a:cs typeface="Verdana"/>
              </a:rPr>
              <a:t>depression.</a:t>
            </a:r>
            <a:endParaRPr sz="28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700">
              <a:latin typeface="Verdana"/>
              <a:cs typeface="Verdana"/>
            </a:endParaRPr>
          </a:p>
          <a:p>
            <a:pPr marL="1748155" lvl="1" indent="-668020">
              <a:lnSpc>
                <a:spcPct val="100000"/>
              </a:lnSpc>
              <a:buSzPct val="94736"/>
              <a:buFont typeface="MS UI Gothic"/>
              <a:buChar char="❖"/>
              <a:tabLst>
                <a:tab pos="1748155" algn="l"/>
                <a:tab pos="1748789" algn="l"/>
              </a:tabLst>
            </a:pPr>
            <a:r>
              <a:rPr sz="2850" spc="-290" dirty="0">
                <a:solidFill>
                  <a:srgbClr val="231F20"/>
                </a:solidFill>
                <a:latin typeface="Verdana"/>
                <a:cs typeface="Verdana"/>
              </a:rPr>
              <a:t>It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is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231F20"/>
                </a:solidFill>
                <a:latin typeface="Verdana"/>
                <a:cs typeface="Verdana"/>
              </a:rPr>
              <a:t>not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231F20"/>
                </a:solidFill>
                <a:latin typeface="Verdana"/>
                <a:cs typeface="Verdana"/>
              </a:rPr>
              <a:t>restricted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14" dirty="0">
                <a:solidFill>
                  <a:srgbClr val="231F20"/>
                </a:solidFill>
                <a:latin typeface="Verdana"/>
                <a:cs typeface="Verdana"/>
              </a:rPr>
              <a:t>within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20" dirty="0">
                <a:solidFill>
                  <a:srgbClr val="231F20"/>
                </a:solidFill>
                <a:latin typeface="Verdana"/>
                <a:cs typeface="Verdana"/>
              </a:rPr>
              <a:t>age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20" dirty="0">
                <a:solidFill>
                  <a:srgbClr val="231F20"/>
                </a:solidFill>
                <a:latin typeface="Verdana"/>
                <a:cs typeface="Verdana"/>
              </a:rPr>
              <a:t>socio-economic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231F20"/>
                </a:solidFill>
                <a:latin typeface="Verdana"/>
                <a:cs typeface="Verdana"/>
              </a:rPr>
              <a:t>background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55" dirty="0">
                <a:solidFill>
                  <a:srgbClr val="231F20"/>
                </a:solidFill>
                <a:latin typeface="Verdana"/>
                <a:cs typeface="Verdana"/>
              </a:rPr>
              <a:t>human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231F20"/>
                </a:solidFill>
                <a:latin typeface="Verdana"/>
                <a:cs typeface="Verdana"/>
              </a:rPr>
              <a:t>beings.</a:t>
            </a:r>
            <a:endParaRPr sz="285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buClr>
                <a:srgbClr val="231F20"/>
              </a:buClr>
              <a:buFont typeface="MS UI Gothic"/>
              <a:buChar char="❖"/>
            </a:pPr>
            <a:endParaRPr sz="3500">
              <a:latin typeface="Verdana"/>
              <a:cs typeface="Verdana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31F20"/>
              </a:buClr>
              <a:buFont typeface="MS UI Gothic"/>
              <a:buChar char="❖"/>
            </a:pPr>
            <a:endParaRPr sz="2700">
              <a:latin typeface="Verdana"/>
              <a:cs typeface="Verdana"/>
            </a:endParaRPr>
          </a:p>
          <a:p>
            <a:pPr marL="1736089" lvl="2" indent="-363855">
              <a:lnSpc>
                <a:spcPct val="100000"/>
              </a:lnSpc>
              <a:buSzPct val="96491"/>
              <a:buFont typeface="MS UI Gothic"/>
              <a:buChar char="❖"/>
              <a:tabLst>
                <a:tab pos="1736725" algn="l"/>
              </a:tabLst>
            </a:pPr>
            <a:r>
              <a:rPr sz="2850" spc="-50" dirty="0">
                <a:solidFill>
                  <a:srgbClr val="231F20"/>
                </a:solidFill>
                <a:latin typeface="Verdana"/>
                <a:cs typeface="Verdana"/>
              </a:rPr>
              <a:t>Health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behavior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change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15" dirty="0">
                <a:solidFill>
                  <a:srgbClr val="231F20"/>
                </a:solidFill>
                <a:latin typeface="Verdana"/>
                <a:cs typeface="Verdana"/>
              </a:rPr>
              <a:t>should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65" dirty="0">
                <a:solidFill>
                  <a:srgbClr val="231F20"/>
                </a:solidFill>
                <a:latin typeface="Verdana"/>
                <a:cs typeface="Verdana"/>
              </a:rPr>
              <a:t>be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80" dirty="0">
                <a:solidFill>
                  <a:srgbClr val="231F20"/>
                </a:solidFill>
                <a:latin typeface="Verdana"/>
                <a:cs typeface="Verdana"/>
              </a:rPr>
              <a:t>given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95" dirty="0">
                <a:solidFill>
                  <a:srgbClr val="231F20"/>
                </a:solidFill>
                <a:latin typeface="Verdana"/>
                <a:cs typeface="Verdana"/>
              </a:rPr>
              <a:t>priority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231F20"/>
                </a:solidFill>
                <a:latin typeface="Verdana"/>
                <a:cs typeface="Verdana"/>
              </a:rPr>
              <a:t>avoid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5" dirty="0">
                <a:solidFill>
                  <a:srgbClr val="231F20"/>
                </a:solidFill>
                <a:latin typeface="Verdana"/>
                <a:cs typeface="Verdana"/>
              </a:rPr>
              <a:t>life-threatening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60" dirty="0">
                <a:solidFill>
                  <a:srgbClr val="231F20"/>
                </a:solidFill>
                <a:latin typeface="Verdana"/>
                <a:cs typeface="Verdana"/>
              </a:rPr>
              <a:t>damages.</a:t>
            </a:r>
            <a:endParaRPr sz="2850">
              <a:latin typeface="Verdana"/>
              <a:cs typeface="Verdana"/>
            </a:endParaRPr>
          </a:p>
          <a:p>
            <a:pPr lvl="2">
              <a:lnSpc>
                <a:spcPct val="100000"/>
              </a:lnSpc>
              <a:buClr>
                <a:srgbClr val="231F20"/>
              </a:buClr>
              <a:buFont typeface="MS UI Gothic"/>
              <a:buChar char="❖"/>
            </a:pPr>
            <a:endParaRPr sz="3500">
              <a:latin typeface="Verdana"/>
              <a:cs typeface="Verdana"/>
            </a:endParaRPr>
          </a:p>
          <a:p>
            <a:pPr marL="1924050" marR="685800" lvl="2" indent="-1924050">
              <a:lnSpc>
                <a:spcPct val="107000"/>
              </a:lnSpc>
              <a:spcBef>
                <a:spcPts val="3065"/>
              </a:spcBef>
              <a:buSzPct val="96491"/>
              <a:buFont typeface="MS UI Gothic"/>
              <a:buChar char="❖"/>
              <a:tabLst>
                <a:tab pos="1924050" algn="l"/>
                <a:tab pos="1924685" algn="l"/>
              </a:tabLst>
            </a:pPr>
            <a:r>
              <a:rPr sz="2850" spc="-35" dirty="0">
                <a:solidFill>
                  <a:srgbClr val="231F20"/>
                </a:solidFill>
                <a:latin typeface="Verdana"/>
                <a:cs typeface="Verdana"/>
              </a:rPr>
              <a:t>This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paper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0" dirty="0">
                <a:solidFill>
                  <a:srgbClr val="231F20"/>
                </a:solidFill>
                <a:latin typeface="Verdana"/>
                <a:cs typeface="Verdana"/>
              </a:rPr>
              <a:t>qualifies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5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2850" spc="-1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231F20"/>
                </a:solidFill>
                <a:latin typeface="Verdana"/>
                <a:cs typeface="Verdana"/>
              </a:rPr>
              <a:t>tutorial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31F20"/>
                </a:solidFill>
                <a:latin typeface="Verdana"/>
                <a:cs typeface="Verdana"/>
              </a:rPr>
              <a:t>article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35" dirty="0">
                <a:solidFill>
                  <a:srgbClr val="231F20"/>
                </a:solidFill>
                <a:latin typeface="Verdana"/>
                <a:cs typeface="Verdana"/>
              </a:rPr>
              <a:t>on</a:t>
            </a:r>
            <a:r>
              <a:rPr sz="2850" spc="-1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0" dirty="0">
                <a:solidFill>
                  <a:srgbClr val="231F20"/>
                </a:solidFill>
                <a:latin typeface="Verdana"/>
                <a:cs typeface="Verdana"/>
              </a:rPr>
              <a:t>how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0" dirty="0">
                <a:solidFill>
                  <a:srgbClr val="231F20"/>
                </a:solidFill>
                <a:latin typeface="Verdana"/>
                <a:cs typeface="Verdana"/>
              </a:rPr>
              <a:t>use</a:t>
            </a:r>
            <a:r>
              <a:rPr sz="2850" spc="-1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31F20"/>
                </a:solidFill>
                <a:latin typeface="Verdana"/>
                <a:cs typeface="Verdana"/>
              </a:rPr>
              <a:t>different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40" dirty="0">
                <a:solidFill>
                  <a:srgbClr val="231F20"/>
                </a:solidFill>
                <a:latin typeface="Verdana"/>
                <a:cs typeface="Verdana"/>
              </a:rPr>
              <a:t>ML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25" dirty="0">
                <a:solidFill>
                  <a:srgbClr val="231F20"/>
                </a:solidFill>
                <a:latin typeface="Verdana"/>
                <a:cs typeface="Verdana"/>
              </a:rPr>
              <a:t>methods</a:t>
            </a:r>
            <a:r>
              <a:rPr sz="2850" spc="-20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850" spc="-19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70" dirty="0">
                <a:solidFill>
                  <a:srgbClr val="231F20"/>
                </a:solidFill>
                <a:latin typeface="Verdana"/>
                <a:cs typeface="Verdana"/>
              </a:rPr>
              <a:t>identify </a:t>
            </a:r>
            <a:r>
              <a:rPr sz="2850" spc="-99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40" dirty="0">
                <a:solidFill>
                  <a:srgbClr val="231F20"/>
                </a:solidFill>
                <a:latin typeface="Verdana"/>
                <a:cs typeface="Verdana"/>
              </a:rPr>
              <a:t>potential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85" dirty="0">
                <a:solidFill>
                  <a:srgbClr val="231F20"/>
                </a:solidFill>
                <a:latin typeface="Verdana"/>
                <a:cs typeface="Verdana"/>
              </a:rPr>
              <a:t>risk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10" dirty="0">
                <a:solidFill>
                  <a:srgbClr val="231F20"/>
                </a:solidFill>
                <a:latin typeface="Verdana"/>
                <a:cs typeface="Verdana"/>
              </a:rPr>
              <a:t>factors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45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850" spc="-204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850" spc="-50" dirty="0">
                <a:solidFill>
                  <a:srgbClr val="231F20"/>
                </a:solidFill>
                <a:latin typeface="Verdana"/>
                <a:cs typeface="Verdana"/>
              </a:rPr>
              <a:t>obesity/overweight.</a:t>
            </a:r>
            <a:endParaRPr sz="28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1835" y="0"/>
            <a:ext cx="18300065" cy="10287000"/>
            <a:chOff x="-11835" y="0"/>
            <a:chExt cx="1830006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668550" y="6071958"/>
              <a:ext cx="4542790" cy="2988945"/>
            </a:xfrm>
            <a:custGeom>
              <a:avLst/>
              <a:gdLst/>
              <a:ahLst/>
              <a:cxnLst/>
              <a:rect l="l" t="t" r="r" b="b"/>
              <a:pathLst>
                <a:path w="4542790" h="2988945">
                  <a:moveTo>
                    <a:pt x="127749" y="991870"/>
                  </a:moveTo>
                  <a:lnTo>
                    <a:pt x="99352" y="972820"/>
                  </a:lnTo>
                  <a:lnTo>
                    <a:pt x="39776" y="932180"/>
                  </a:lnTo>
                  <a:lnTo>
                    <a:pt x="2451" y="990600"/>
                  </a:lnTo>
                  <a:lnTo>
                    <a:pt x="1435" y="991870"/>
                  </a:lnTo>
                  <a:lnTo>
                    <a:pt x="736" y="994410"/>
                  </a:lnTo>
                  <a:lnTo>
                    <a:pt x="12" y="998220"/>
                  </a:lnTo>
                  <a:lnTo>
                    <a:pt x="0" y="999490"/>
                  </a:lnTo>
                  <a:lnTo>
                    <a:pt x="698" y="1003300"/>
                  </a:lnTo>
                  <a:lnTo>
                    <a:pt x="25666" y="1022350"/>
                  </a:lnTo>
                  <a:lnTo>
                    <a:pt x="35394" y="1029970"/>
                  </a:lnTo>
                  <a:lnTo>
                    <a:pt x="68910" y="1051560"/>
                  </a:lnTo>
                  <a:lnTo>
                    <a:pt x="70421" y="1052830"/>
                  </a:lnTo>
                  <a:lnTo>
                    <a:pt x="72072" y="1054100"/>
                  </a:lnTo>
                  <a:lnTo>
                    <a:pt x="73863" y="1054100"/>
                  </a:lnTo>
                  <a:lnTo>
                    <a:pt x="76352" y="1055370"/>
                  </a:lnTo>
                  <a:lnTo>
                    <a:pt x="78854" y="1055370"/>
                  </a:lnTo>
                  <a:lnTo>
                    <a:pt x="83883" y="1054100"/>
                  </a:lnTo>
                  <a:lnTo>
                    <a:pt x="85915" y="1051560"/>
                  </a:lnTo>
                  <a:lnTo>
                    <a:pt x="96240" y="1037590"/>
                  </a:lnTo>
                  <a:lnTo>
                    <a:pt x="122478" y="999490"/>
                  </a:lnTo>
                  <a:lnTo>
                    <a:pt x="127749" y="991870"/>
                  </a:lnTo>
                  <a:close/>
                </a:path>
                <a:path w="4542790" h="2988945">
                  <a:moveTo>
                    <a:pt x="236232" y="707390"/>
                  </a:moveTo>
                  <a:lnTo>
                    <a:pt x="216992" y="674370"/>
                  </a:lnTo>
                  <a:lnTo>
                    <a:pt x="214376" y="671830"/>
                  </a:lnTo>
                  <a:lnTo>
                    <a:pt x="209410" y="669290"/>
                  </a:lnTo>
                  <a:lnTo>
                    <a:pt x="201587" y="662940"/>
                  </a:lnTo>
                  <a:lnTo>
                    <a:pt x="177787" y="647700"/>
                  </a:lnTo>
                  <a:lnTo>
                    <a:pt x="138315" y="621030"/>
                  </a:lnTo>
                  <a:lnTo>
                    <a:pt x="128397" y="614680"/>
                  </a:lnTo>
                  <a:lnTo>
                    <a:pt x="118478" y="607060"/>
                  </a:lnTo>
                  <a:lnTo>
                    <a:pt x="98475" y="594360"/>
                  </a:lnTo>
                  <a:lnTo>
                    <a:pt x="91998" y="590550"/>
                  </a:lnTo>
                  <a:lnTo>
                    <a:pt x="85191" y="588010"/>
                  </a:lnTo>
                  <a:lnTo>
                    <a:pt x="78066" y="585470"/>
                  </a:lnTo>
                  <a:lnTo>
                    <a:pt x="63182" y="585470"/>
                  </a:lnTo>
                  <a:lnTo>
                    <a:pt x="29413" y="613410"/>
                  </a:lnTo>
                  <a:lnTo>
                    <a:pt x="25666" y="631190"/>
                  </a:lnTo>
                  <a:lnTo>
                    <a:pt x="26441" y="640080"/>
                  </a:lnTo>
                  <a:lnTo>
                    <a:pt x="67525" y="684530"/>
                  </a:lnTo>
                  <a:lnTo>
                    <a:pt x="106527" y="709930"/>
                  </a:lnTo>
                  <a:lnTo>
                    <a:pt x="141236" y="734060"/>
                  </a:lnTo>
                  <a:lnTo>
                    <a:pt x="152768" y="741680"/>
                  </a:lnTo>
                  <a:lnTo>
                    <a:pt x="158572" y="744220"/>
                  </a:lnTo>
                  <a:lnTo>
                    <a:pt x="160096" y="745490"/>
                  </a:lnTo>
                  <a:lnTo>
                    <a:pt x="162077" y="746760"/>
                  </a:lnTo>
                  <a:lnTo>
                    <a:pt x="170992" y="753110"/>
                  </a:lnTo>
                  <a:lnTo>
                    <a:pt x="180365" y="755650"/>
                  </a:lnTo>
                  <a:lnTo>
                    <a:pt x="190207" y="756920"/>
                  </a:lnTo>
                  <a:lnTo>
                    <a:pt x="200507" y="755650"/>
                  </a:lnTo>
                  <a:lnTo>
                    <a:pt x="209092" y="753110"/>
                  </a:lnTo>
                  <a:lnTo>
                    <a:pt x="234988" y="722630"/>
                  </a:lnTo>
                  <a:lnTo>
                    <a:pt x="236220" y="715010"/>
                  </a:lnTo>
                  <a:lnTo>
                    <a:pt x="236232" y="707390"/>
                  </a:lnTo>
                  <a:close/>
                </a:path>
                <a:path w="4542790" h="2988945">
                  <a:moveTo>
                    <a:pt x="315607" y="594360"/>
                  </a:moveTo>
                  <a:lnTo>
                    <a:pt x="315417" y="588010"/>
                  </a:lnTo>
                  <a:lnTo>
                    <a:pt x="315010" y="584200"/>
                  </a:lnTo>
                  <a:lnTo>
                    <a:pt x="313575" y="579120"/>
                  </a:lnTo>
                  <a:lnTo>
                    <a:pt x="312559" y="575310"/>
                  </a:lnTo>
                  <a:lnTo>
                    <a:pt x="297954" y="556260"/>
                  </a:lnTo>
                  <a:lnTo>
                    <a:pt x="295452" y="553720"/>
                  </a:lnTo>
                  <a:lnTo>
                    <a:pt x="292760" y="552450"/>
                  </a:lnTo>
                  <a:lnTo>
                    <a:pt x="281114" y="544830"/>
                  </a:lnTo>
                  <a:lnTo>
                    <a:pt x="273215" y="538480"/>
                  </a:lnTo>
                  <a:lnTo>
                    <a:pt x="257314" y="528320"/>
                  </a:lnTo>
                  <a:lnTo>
                    <a:pt x="199491" y="488950"/>
                  </a:lnTo>
                  <a:lnTo>
                    <a:pt x="165214" y="468630"/>
                  </a:lnTo>
                  <a:lnTo>
                    <a:pt x="150063" y="466090"/>
                  </a:lnTo>
                  <a:lnTo>
                    <a:pt x="142570" y="466090"/>
                  </a:lnTo>
                  <a:lnTo>
                    <a:pt x="135534" y="468630"/>
                  </a:lnTo>
                  <a:lnTo>
                    <a:pt x="122402" y="476250"/>
                  </a:lnTo>
                  <a:lnTo>
                    <a:pt x="117119" y="480060"/>
                  </a:lnTo>
                  <a:lnTo>
                    <a:pt x="113093" y="486410"/>
                  </a:lnTo>
                  <a:lnTo>
                    <a:pt x="111315" y="488950"/>
                  </a:lnTo>
                  <a:lnTo>
                    <a:pt x="109829" y="492760"/>
                  </a:lnTo>
                  <a:lnTo>
                    <a:pt x="107403" y="497840"/>
                  </a:lnTo>
                  <a:lnTo>
                    <a:pt x="105283" y="506730"/>
                  </a:lnTo>
                  <a:lnTo>
                    <a:pt x="105092" y="509270"/>
                  </a:lnTo>
                  <a:lnTo>
                    <a:pt x="105067" y="516890"/>
                  </a:lnTo>
                  <a:lnTo>
                    <a:pt x="105422" y="519430"/>
                  </a:lnTo>
                  <a:lnTo>
                    <a:pt x="122148" y="548640"/>
                  </a:lnTo>
                  <a:lnTo>
                    <a:pt x="124650" y="551180"/>
                  </a:lnTo>
                  <a:lnTo>
                    <a:pt x="127330" y="552450"/>
                  </a:lnTo>
                  <a:lnTo>
                    <a:pt x="146900" y="565150"/>
                  </a:lnTo>
                  <a:lnTo>
                    <a:pt x="166509" y="579120"/>
                  </a:lnTo>
                  <a:lnTo>
                    <a:pt x="186169" y="591820"/>
                  </a:lnTo>
                  <a:lnTo>
                    <a:pt x="205943" y="605790"/>
                  </a:lnTo>
                  <a:lnTo>
                    <a:pt x="212940" y="609600"/>
                  </a:lnTo>
                  <a:lnTo>
                    <a:pt x="226834" y="619760"/>
                  </a:lnTo>
                  <a:lnTo>
                    <a:pt x="242316" y="629920"/>
                  </a:lnTo>
                  <a:lnTo>
                    <a:pt x="251002" y="635000"/>
                  </a:lnTo>
                  <a:lnTo>
                    <a:pt x="260096" y="637540"/>
                  </a:lnTo>
                  <a:lnTo>
                    <a:pt x="269582" y="638810"/>
                  </a:lnTo>
                  <a:lnTo>
                    <a:pt x="279488" y="637540"/>
                  </a:lnTo>
                  <a:lnTo>
                    <a:pt x="311213" y="612140"/>
                  </a:lnTo>
                  <a:lnTo>
                    <a:pt x="315379" y="596900"/>
                  </a:lnTo>
                  <a:lnTo>
                    <a:pt x="315607" y="594360"/>
                  </a:lnTo>
                  <a:close/>
                </a:path>
                <a:path w="4542790" h="2988945">
                  <a:moveTo>
                    <a:pt x="380860" y="267970"/>
                  </a:moveTo>
                  <a:lnTo>
                    <a:pt x="376491" y="265430"/>
                  </a:lnTo>
                  <a:lnTo>
                    <a:pt x="372160" y="261620"/>
                  </a:lnTo>
                  <a:lnTo>
                    <a:pt x="358457" y="252730"/>
                  </a:lnTo>
                  <a:lnTo>
                    <a:pt x="323151" y="229870"/>
                  </a:lnTo>
                  <a:lnTo>
                    <a:pt x="316560" y="228600"/>
                  </a:lnTo>
                  <a:lnTo>
                    <a:pt x="303072" y="228600"/>
                  </a:lnTo>
                  <a:lnTo>
                    <a:pt x="296900" y="229870"/>
                  </a:lnTo>
                  <a:lnTo>
                    <a:pt x="285165" y="234950"/>
                  </a:lnTo>
                  <a:lnTo>
                    <a:pt x="280111" y="238760"/>
                  </a:lnTo>
                  <a:lnTo>
                    <a:pt x="275869" y="243840"/>
                  </a:lnTo>
                  <a:lnTo>
                    <a:pt x="272249" y="247650"/>
                  </a:lnTo>
                  <a:lnTo>
                    <a:pt x="269379" y="251460"/>
                  </a:lnTo>
                  <a:lnTo>
                    <a:pt x="265125" y="261620"/>
                  </a:lnTo>
                  <a:lnTo>
                    <a:pt x="263880" y="266700"/>
                  </a:lnTo>
                  <a:lnTo>
                    <a:pt x="263144" y="276860"/>
                  </a:lnTo>
                  <a:lnTo>
                    <a:pt x="263664" y="281940"/>
                  </a:lnTo>
                  <a:lnTo>
                    <a:pt x="290791" y="318770"/>
                  </a:lnTo>
                  <a:lnTo>
                    <a:pt x="312864" y="332740"/>
                  </a:lnTo>
                  <a:lnTo>
                    <a:pt x="329933" y="344170"/>
                  </a:lnTo>
                  <a:lnTo>
                    <a:pt x="380860" y="267970"/>
                  </a:lnTo>
                  <a:close/>
                </a:path>
                <a:path w="4542790" h="2988945">
                  <a:moveTo>
                    <a:pt x="384467" y="501650"/>
                  </a:moveTo>
                  <a:lnTo>
                    <a:pt x="346646" y="487680"/>
                  </a:lnTo>
                  <a:lnTo>
                    <a:pt x="314553" y="453390"/>
                  </a:lnTo>
                  <a:lnTo>
                    <a:pt x="305422" y="408940"/>
                  </a:lnTo>
                  <a:lnTo>
                    <a:pt x="305396" y="402590"/>
                  </a:lnTo>
                  <a:lnTo>
                    <a:pt x="305790" y="394970"/>
                  </a:lnTo>
                  <a:lnTo>
                    <a:pt x="305854" y="391160"/>
                  </a:lnTo>
                  <a:lnTo>
                    <a:pt x="305346" y="389890"/>
                  </a:lnTo>
                  <a:lnTo>
                    <a:pt x="304406" y="388620"/>
                  </a:lnTo>
                  <a:lnTo>
                    <a:pt x="286994" y="377190"/>
                  </a:lnTo>
                  <a:lnTo>
                    <a:pt x="274891" y="368300"/>
                  </a:lnTo>
                  <a:lnTo>
                    <a:pt x="243954" y="349250"/>
                  </a:lnTo>
                  <a:lnTo>
                    <a:pt x="237299" y="347980"/>
                  </a:lnTo>
                  <a:lnTo>
                    <a:pt x="222326" y="347980"/>
                  </a:lnTo>
                  <a:lnTo>
                    <a:pt x="188658" y="374650"/>
                  </a:lnTo>
                  <a:lnTo>
                    <a:pt x="183908" y="394970"/>
                  </a:lnTo>
                  <a:lnTo>
                    <a:pt x="185610" y="406400"/>
                  </a:lnTo>
                  <a:lnTo>
                    <a:pt x="224561" y="445770"/>
                  </a:lnTo>
                  <a:lnTo>
                    <a:pt x="246265" y="459740"/>
                  </a:lnTo>
                  <a:lnTo>
                    <a:pt x="266382" y="473710"/>
                  </a:lnTo>
                  <a:lnTo>
                    <a:pt x="285292" y="486410"/>
                  </a:lnTo>
                  <a:lnTo>
                    <a:pt x="317271" y="506730"/>
                  </a:lnTo>
                  <a:lnTo>
                    <a:pt x="319913" y="509270"/>
                  </a:lnTo>
                  <a:lnTo>
                    <a:pt x="324891" y="511810"/>
                  </a:lnTo>
                  <a:lnTo>
                    <a:pt x="327736" y="514350"/>
                  </a:lnTo>
                  <a:lnTo>
                    <a:pt x="335127" y="518160"/>
                  </a:lnTo>
                  <a:lnTo>
                    <a:pt x="350659" y="520700"/>
                  </a:lnTo>
                  <a:lnTo>
                    <a:pt x="358813" y="519430"/>
                  </a:lnTo>
                  <a:lnTo>
                    <a:pt x="366344" y="515620"/>
                  </a:lnTo>
                  <a:lnTo>
                    <a:pt x="373126" y="513080"/>
                  </a:lnTo>
                  <a:lnTo>
                    <a:pt x="379171" y="508000"/>
                  </a:lnTo>
                  <a:lnTo>
                    <a:pt x="384467" y="501650"/>
                  </a:lnTo>
                  <a:close/>
                </a:path>
                <a:path w="4542790" h="2988945">
                  <a:moveTo>
                    <a:pt x="486803" y="453390"/>
                  </a:moveTo>
                  <a:lnTo>
                    <a:pt x="481914" y="449580"/>
                  </a:lnTo>
                  <a:lnTo>
                    <a:pt x="480669" y="452120"/>
                  </a:lnTo>
                  <a:lnTo>
                    <a:pt x="478231" y="454660"/>
                  </a:lnTo>
                  <a:lnTo>
                    <a:pt x="453631" y="482600"/>
                  </a:lnTo>
                  <a:lnTo>
                    <a:pt x="446874" y="491490"/>
                  </a:lnTo>
                  <a:lnTo>
                    <a:pt x="441388" y="500380"/>
                  </a:lnTo>
                  <a:lnTo>
                    <a:pt x="437172" y="510540"/>
                  </a:lnTo>
                  <a:lnTo>
                    <a:pt x="434289" y="518160"/>
                  </a:lnTo>
                  <a:lnTo>
                    <a:pt x="430428" y="525780"/>
                  </a:lnTo>
                  <a:lnTo>
                    <a:pt x="402234" y="554990"/>
                  </a:lnTo>
                  <a:lnTo>
                    <a:pt x="364058" y="568960"/>
                  </a:lnTo>
                  <a:lnTo>
                    <a:pt x="365607" y="579120"/>
                  </a:lnTo>
                  <a:lnTo>
                    <a:pt x="366115" y="588010"/>
                  </a:lnTo>
                  <a:lnTo>
                    <a:pt x="365988" y="594360"/>
                  </a:lnTo>
                  <a:lnTo>
                    <a:pt x="365798" y="599440"/>
                  </a:lnTo>
                  <a:lnTo>
                    <a:pt x="354939" y="637540"/>
                  </a:lnTo>
                  <a:lnTo>
                    <a:pt x="329679" y="668020"/>
                  </a:lnTo>
                  <a:lnTo>
                    <a:pt x="294538" y="685800"/>
                  </a:lnTo>
                  <a:lnTo>
                    <a:pt x="284797" y="688340"/>
                  </a:lnTo>
                  <a:lnTo>
                    <a:pt x="286067" y="695960"/>
                  </a:lnTo>
                  <a:lnTo>
                    <a:pt x="286829" y="702310"/>
                  </a:lnTo>
                  <a:lnTo>
                    <a:pt x="287045" y="708660"/>
                  </a:lnTo>
                  <a:lnTo>
                    <a:pt x="286956" y="713740"/>
                  </a:lnTo>
                  <a:lnTo>
                    <a:pt x="277990" y="751840"/>
                  </a:lnTo>
                  <a:lnTo>
                    <a:pt x="267042" y="769620"/>
                  </a:lnTo>
                  <a:lnTo>
                    <a:pt x="262547" y="775970"/>
                  </a:lnTo>
                  <a:lnTo>
                    <a:pt x="257670" y="781050"/>
                  </a:lnTo>
                  <a:lnTo>
                    <a:pt x="252450" y="786130"/>
                  </a:lnTo>
                  <a:lnTo>
                    <a:pt x="246849" y="789940"/>
                  </a:lnTo>
                  <a:lnTo>
                    <a:pt x="248196" y="791210"/>
                  </a:lnTo>
                  <a:lnTo>
                    <a:pt x="237934" y="798830"/>
                  </a:lnTo>
                  <a:lnTo>
                    <a:pt x="236118" y="798830"/>
                  </a:lnTo>
                  <a:lnTo>
                    <a:pt x="231152" y="801370"/>
                  </a:lnTo>
                  <a:lnTo>
                    <a:pt x="216763" y="805180"/>
                  </a:lnTo>
                  <a:lnTo>
                    <a:pt x="202234" y="807720"/>
                  </a:lnTo>
                  <a:lnTo>
                    <a:pt x="187553" y="807720"/>
                  </a:lnTo>
                  <a:lnTo>
                    <a:pt x="144018" y="795020"/>
                  </a:lnTo>
                  <a:lnTo>
                    <a:pt x="135204" y="789940"/>
                  </a:lnTo>
                  <a:lnTo>
                    <a:pt x="106921" y="833120"/>
                  </a:lnTo>
                  <a:lnTo>
                    <a:pt x="95631" y="849630"/>
                  </a:lnTo>
                  <a:lnTo>
                    <a:pt x="73507" y="882650"/>
                  </a:lnTo>
                  <a:lnTo>
                    <a:pt x="69354" y="889000"/>
                  </a:lnTo>
                  <a:lnTo>
                    <a:pt x="91122" y="902970"/>
                  </a:lnTo>
                  <a:lnTo>
                    <a:pt x="156184" y="948690"/>
                  </a:lnTo>
                  <a:lnTo>
                    <a:pt x="249351" y="808990"/>
                  </a:lnTo>
                  <a:lnTo>
                    <a:pt x="250228" y="807720"/>
                  </a:lnTo>
                  <a:lnTo>
                    <a:pt x="253733" y="802640"/>
                  </a:lnTo>
                  <a:lnTo>
                    <a:pt x="260578" y="792480"/>
                  </a:lnTo>
                  <a:lnTo>
                    <a:pt x="263791" y="787400"/>
                  </a:lnTo>
                  <a:lnTo>
                    <a:pt x="486803" y="453390"/>
                  </a:lnTo>
                  <a:close/>
                </a:path>
                <a:path w="4542790" h="2988945">
                  <a:moveTo>
                    <a:pt x="696125" y="140970"/>
                  </a:moveTo>
                  <a:lnTo>
                    <a:pt x="671372" y="129540"/>
                  </a:lnTo>
                  <a:lnTo>
                    <a:pt x="648652" y="116840"/>
                  </a:lnTo>
                  <a:lnTo>
                    <a:pt x="627964" y="100330"/>
                  </a:lnTo>
                  <a:lnTo>
                    <a:pt x="609295" y="81280"/>
                  </a:lnTo>
                  <a:lnTo>
                    <a:pt x="544652" y="177800"/>
                  </a:lnTo>
                  <a:lnTo>
                    <a:pt x="516864" y="218440"/>
                  </a:lnTo>
                  <a:lnTo>
                    <a:pt x="531342" y="223520"/>
                  </a:lnTo>
                  <a:lnTo>
                    <a:pt x="545236" y="228600"/>
                  </a:lnTo>
                  <a:lnTo>
                    <a:pt x="558571" y="234950"/>
                  </a:lnTo>
                  <a:lnTo>
                    <a:pt x="571322" y="242570"/>
                  </a:lnTo>
                  <a:lnTo>
                    <a:pt x="593610" y="257810"/>
                  </a:lnTo>
                  <a:lnTo>
                    <a:pt x="610412" y="269240"/>
                  </a:lnTo>
                  <a:lnTo>
                    <a:pt x="696125" y="140970"/>
                  </a:lnTo>
                  <a:close/>
                </a:path>
                <a:path w="4542790" h="2988945">
                  <a:moveTo>
                    <a:pt x="727100" y="0"/>
                  </a:moveTo>
                  <a:lnTo>
                    <a:pt x="653097" y="40640"/>
                  </a:lnTo>
                  <a:lnTo>
                    <a:pt x="640600" y="48260"/>
                  </a:lnTo>
                  <a:lnTo>
                    <a:pt x="641819" y="49530"/>
                  </a:lnTo>
                  <a:lnTo>
                    <a:pt x="643267" y="50800"/>
                  </a:lnTo>
                  <a:lnTo>
                    <a:pt x="646074" y="54610"/>
                  </a:lnTo>
                  <a:lnTo>
                    <a:pt x="648030" y="55880"/>
                  </a:lnTo>
                  <a:lnTo>
                    <a:pt x="650011" y="58420"/>
                  </a:lnTo>
                  <a:lnTo>
                    <a:pt x="654075" y="62230"/>
                  </a:lnTo>
                  <a:lnTo>
                    <a:pt x="658279" y="66040"/>
                  </a:lnTo>
                  <a:lnTo>
                    <a:pt x="663727" y="71120"/>
                  </a:lnTo>
                  <a:lnTo>
                    <a:pt x="667308" y="73660"/>
                  </a:lnTo>
                  <a:lnTo>
                    <a:pt x="668616" y="74930"/>
                  </a:lnTo>
                  <a:lnTo>
                    <a:pt x="666102" y="73660"/>
                  </a:lnTo>
                  <a:lnTo>
                    <a:pt x="667067" y="74930"/>
                  </a:lnTo>
                  <a:lnTo>
                    <a:pt x="670763" y="76200"/>
                  </a:lnTo>
                  <a:lnTo>
                    <a:pt x="677176" y="81280"/>
                  </a:lnTo>
                  <a:lnTo>
                    <a:pt x="682066" y="83820"/>
                  </a:lnTo>
                  <a:lnTo>
                    <a:pt x="689635" y="88900"/>
                  </a:lnTo>
                  <a:lnTo>
                    <a:pt x="694740" y="91440"/>
                  </a:lnTo>
                  <a:lnTo>
                    <a:pt x="696264" y="91440"/>
                  </a:lnTo>
                  <a:lnTo>
                    <a:pt x="700227" y="93980"/>
                  </a:lnTo>
                  <a:lnTo>
                    <a:pt x="703757" y="95250"/>
                  </a:lnTo>
                  <a:lnTo>
                    <a:pt x="708621" y="96520"/>
                  </a:lnTo>
                  <a:lnTo>
                    <a:pt x="714082" y="99060"/>
                  </a:lnTo>
                  <a:lnTo>
                    <a:pt x="714844" y="99060"/>
                  </a:lnTo>
                  <a:lnTo>
                    <a:pt x="715479" y="93980"/>
                  </a:lnTo>
                  <a:lnTo>
                    <a:pt x="715645" y="92710"/>
                  </a:lnTo>
                  <a:lnTo>
                    <a:pt x="717854" y="74930"/>
                  </a:lnTo>
                  <a:lnTo>
                    <a:pt x="720763" y="50800"/>
                  </a:lnTo>
                  <a:lnTo>
                    <a:pt x="727100" y="0"/>
                  </a:lnTo>
                  <a:close/>
                </a:path>
                <a:path w="4542790" h="2988945">
                  <a:moveTo>
                    <a:pt x="951852" y="754380"/>
                  </a:moveTo>
                  <a:lnTo>
                    <a:pt x="950290" y="753110"/>
                  </a:lnTo>
                  <a:lnTo>
                    <a:pt x="949007" y="753110"/>
                  </a:lnTo>
                  <a:lnTo>
                    <a:pt x="947953" y="751840"/>
                  </a:lnTo>
                  <a:lnTo>
                    <a:pt x="946429" y="750570"/>
                  </a:lnTo>
                  <a:lnTo>
                    <a:pt x="942403" y="750570"/>
                  </a:lnTo>
                  <a:lnTo>
                    <a:pt x="942314" y="748030"/>
                  </a:lnTo>
                  <a:lnTo>
                    <a:pt x="940854" y="746760"/>
                  </a:lnTo>
                  <a:lnTo>
                    <a:pt x="939215" y="746760"/>
                  </a:lnTo>
                  <a:lnTo>
                    <a:pt x="868832" y="698500"/>
                  </a:lnTo>
                  <a:lnTo>
                    <a:pt x="829830" y="673100"/>
                  </a:lnTo>
                  <a:lnTo>
                    <a:pt x="793838" y="647700"/>
                  </a:lnTo>
                  <a:lnTo>
                    <a:pt x="772693" y="608330"/>
                  </a:lnTo>
                  <a:lnTo>
                    <a:pt x="768286" y="594360"/>
                  </a:lnTo>
                  <a:lnTo>
                    <a:pt x="766762" y="589280"/>
                  </a:lnTo>
                  <a:lnTo>
                    <a:pt x="765149" y="584200"/>
                  </a:lnTo>
                  <a:lnTo>
                    <a:pt x="763714" y="579120"/>
                  </a:lnTo>
                  <a:lnTo>
                    <a:pt x="763295" y="577850"/>
                  </a:lnTo>
                  <a:lnTo>
                    <a:pt x="738822" y="497840"/>
                  </a:lnTo>
                  <a:lnTo>
                    <a:pt x="724217" y="449580"/>
                  </a:lnTo>
                  <a:lnTo>
                    <a:pt x="714832" y="417830"/>
                  </a:lnTo>
                  <a:lnTo>
                    <a:pt x="710780" y="407670"/>
                  </a:lnTo>
                  <a:lnTo>
                    <a:pt x="668337" y="369570"/>
                  </a:lnTo>
                  <a:lnTo>
                    <a:pt x="602792" y="325120"/>
                  </a:lnTo>
                  <a:lnTo>
                    <a:pt x="586892" y="314960"/>
                  </a:lnTo>
                  <a:lnTo>
                    <a:pt x="576897" y="307340"/>
                  </a:lnTo>
                  <a:lnTo>
                    <a:pt x="566902" y="300990"/>
                  </a:lnTo>
                  <a:lnTo>
                    <a:pt x="540131" y="283210"/>
                  </a:lnTo>
                  <a:lnTo>
                    <a:pt x="526656" y="275590"/>
                  </a:lnTo>
                  <a:lnTo>
                    <a:pt x="512495" y="270510"/>
                  </a:lnTo>
                  <a:lnTo>
                    <a:pt x="497662" y="267970"/>
                  </a:lnTo>
                  <a:lnTo>
                    <a:pt x="482142" y="266700"/>
                  </a:lnTo>
                  <a:lnTo>
                    <a:pt x="462267" y="271780"/>
                  </a:lnTo>
                  <a:lnTo>
                    <a:pt x="427888" y="292100"/>
                  </a:lnTo>
                  <a:lnTo>
                    <a:pt x="415239" y="308610"/>
                  </a:lnTo>
                  <a:lnTo>
                    <a:pt x="389255" y="346710"/>
                  </a:lnTo>
                  <a:lnTo>
                    <a:pt x="376364" y="365760"/>
                  </a:lnTo>
                  <a:lnTo>
                    <a:pt x="363537" y="386080"/>
                  </a:lnTo>
                  <a:lnTo>
                    <a:pt x="360629" y="389890"/>
                  </a:lnTo>
                  <a:lnTo>
                    <a:pt x="358444" y="393700"/>
                  </a:lnTo>
                  <a:lnTo>
                    <a:pt x="355536" y="402590"/>
                  </a:lnTo>
                  <a:lnTo>
                    <a:pt x="354888" y="407670"/>
                  </a:lnTo>
                  <a:lnTo>
                    <a:pt x="355219" y="416560"/>
                  </a:lnTo>
                  <a:lnTo>
                    <a:pt x="375424" y="445770"/>
                  </a:lnTo>
                  <a:lnTo>
                    <a:pt x="377913" y="447040"/>
                  </a:lnTo>
                  <a:lnTo>
                    <a:pt x="383159" y="449580"/>
                  </a:lnTo>
                  <a:lnTo>
                    <a:pt x="385864" y="450850"/>
                  </a:lnTo>
                  <a:lnTo>
                    <a:pt x="391464" y="452120"/>
                  </a:lnTo>
                  <a:lnTo>
                    <a:pt x="402831" y="452120"/>
                  </a:lnTo>
                  <a:lnTo>
                    <a:pt x="423367" y="441960"/>
                  </a:lnTo>
                  <a:lnTo>
                    <a:pt x="425488" y="440690"/>
                  </a:lnTo>
                  <a:lnTo>
                    <a:pt x="429298" y="436880"/>
                  </a:lnTo>
                  <a:lnTo>
                    <a:pt x="430974" y="434340"/>
                  </a:lnTo>
                  <a:lnTo>
                    <a:pt x="432409" y="431800"/>
                  </a:lnTo>
                  <a:lnTo>
                    <a:pt x="437578" y="424180"/>
                  </a:lnTo>
                  <a:lnTo>
                    <a:pt x="442696" y="416560"/>
                  </a:lnTo>
                  <a:lnTo>
                    <a:pt x="447776" y="408940"/>
                  </a:lnTo>
                  <a:lnTo>
                    <a:pt x="452818" y="401320"/>
                  </a:lnTo>
                  <a:lnTo>
                    <a:pt x="463105" y="386080"/>
                  </a:lnTo>
                  <a:lnTo>
                    <a:pt x="484479" y="369570"/>
                  </a:lnTo>
                  <a:lnTo>
                    <a:pt x="491502" y="369570"/>
                  </a:lnTo>
                  <a:lnTo>
                    <a:pt x="511733" y="394970"/>
                  </a:lnTo>
                  <a:lnTo>
                    <a:pt x="509397" y="407670"/>
                  </a:lnTo>
                  <a:lnTo>
                    <a:pt x="519874" y="415290"/>
                  </a:lnTo>
                  <a:lnTo>
                    <a:pt x="524446" y="419100"/>
                  </a:lnTo>
                  <a:lnTo>
                    <a:pt x="549998" y="439420"/>
                  </a:lnTo>
                  <a:lnTo>
                    <a:pt x="555726" y="444500"/>
                  </a:lnTo>
                  <a:lnTo>
                    <a:pt x="566737" y="454660"/>
                  </a:lnTo>
                  <a:lnTo>
                    <a:pt x="571512" y="464820"/>
                  </a:lnTo>
                  <a:lnTo>
                    <a:pt x="570280" y="476250"/>
                  </a:lnTo>
                  <a:lnTo>
                    <a:pt x="563270" y="490220"/>
                  </a:lnTo>
                  <a:lnTo>
                    <a:pt x="560489" y="494030"/>
                  </a:lnTo>
                  <a:lnTo>
                    <a:pt x="554685" y="504190"/>
                  </a:lnTo>
                  <a:lnTo>
                    <a:pt x="530618" y="547370"/>
                  </a:lnTo>
                  <a:lnTo>
                    <a:pt x="524078" y="581660"/>
                  </a:lnTo>
                  <a:lnTo>
                    <a:pt x="524154" y="590550"/>
                  </a:lnTo>
                  <a:lnTo>
                    <a:pt x="534809" y="632460"/>
                  </a:lnTo>
                  <a:lnTo>
                    <a:pt x="560895" y="666750"/>
                  </a:lnTo>
                  <a:lnTo>
                    <a:pt x="600976" y="698500"/>
                  </a:lnTo>
                  <a:lnTo>
                    <a:pt x="604139" y="699770"/>
                  </a:lnTo>
                  <a:lnTo>
                    <a:pt x="606806" y="702310"/>
                  </a:lnTo>
                  <a:lnTo>
                    <a:pt x="611124" y="708660"/>
                  </a:lnTo>
                  <a:lnTo>
                    <a:pt x="612597" y="711200"/>
                  </a:lnTo>
                  <a:lnTo>
                    <a:pt x="614159" y="718820"/>
                  </a:lnTo>
                  <a:lnTo>
                    <a:pt x="614184" y="722630"/>
                  </a:lnTo>
                  <a:lnTo>
                    <a:pt x="612711" y="728980"/>
                  </a:lnTo>
                  <a:lnTo>
                    <a:pt x="611289" y="732790"/>
                  </a:lnTo>
                  <a:lnTo>
                    <a:pt x="609168" y="735330"/>
                  </a:lnTo>
                  <a:lnTo>
                    <a:pt x="605218" y="741680"/>
                  </a:lnTo>
                  <a:lnTo>
                    <a:pt x="599681" y="745490"/>
                  </a:lnTo>
                  <a:lnTo>
                    <a:pt x="592556" y="746760"/>
                  </a:lnTo>
                  <a:lnTo>
                    <a:pt x="584352" y="746760"/>
                  </a:lnTo>
                  <a:lnTo>
                    <a:pt x="577240" y="744220"/>
                  </a:lnTo>
                  <a:lnTo>
                    <a:pt x="571233" y="739140"/>
                  </a:lnTo>
                  <a:lnTo>
                    <a:pt x="565848" y="734060"/>
                  </a:lnTo>
                  <a:lnTo>
                    <a:pt x="560311" y="730250"/>
                  </a:lnTo>
                  <a:lnTo>
                    <a:pt x="554761" y="725170"/>
                  </a:lnTo>
                  <a:lnTo>
                    <a:pt x="541312" y="715010"/>
                  </a:lnTo>
                  <a:lnTo>
                    <a:pt x="528535" y="703580"/>
                  </a:lnTo>
                  <a:lnTo>
                    <a:pt x="495973" y="665480"/>
                  </a:lnTo>
                  <a:lnTo>
                    <a:pt x="477532" y="623570"/>
                  </a:lnTo>
                  <a:lnTo>
                    <a:pt x="472871" y="591820"/>
                  </a:lnTo>
                  <a:lnTo>
                    <a:pt x="472986" y="576580"/>
                  </a:lnTo>
                  <a:lnTo>
                    <a:pt x="474726" y="561340"/>
                  </a:lnTo>
                  <a:lnTo>
                    <a:pt x="298640" y="825500"/>
                  </a:lnTo>
                  <a:lnTo>
                    <a:pt x="367258" y="871220"/>
                  </a:lnTo>
                  <a:lnTo>
                    <a:pt x="426516" y="911860"/>
                  </a:lnTo>
                  <a:lnTo>
                    <a:pt x="429056" y="913130"/>
                  </a:lnTo>
                  <a:lnTo>
                    <a:pt x="433984" y="916940"/>
                  </a:lnTo>
                  <a:lnTo>
                    <a:pt x="452424" y="928370"/>
                  </a:lnTo>
                  <a:lnTo>
                    <a:pt x="456171" y="930910"/>
                  </a:lnTo>
                  <a:lnTo>
                    <a:pt x="467804" y="938530"/>
                  </a:lnTo>
                  <a:lnTo>
                    <a:pt x="480047" y="944880"/>
                  </a:lnTo>
                  <a:lnTo>
                    <a:pt x="492887" y="949960"/>
                  </a:lnTo>
                  <a:lnTo>
                    <a:pt x="520077" y="955040"/>
                  </a:lnTo>
                  <a:lnTo>
                    <a:pt x="533768" y="955040"/>
                  </a:lnTo>
                  <a:lnTo>
                    <a:pt x="547395" y="953770"/>
                  </a:lnTo>
                  <a:lnTo>
                    <a:pt x="560984" y="951230"/>
                  </a:lnTo>
                  <a:lnTo>
                    <a:pt x="569099" y="948690"/>
                  </a:lnTo>
                  <a:lnTo>
                    <a:pt x="577354" y="947420"/>
                  </a:lnTo>
                  <a:lnTo>
                    <a:pt x="585762" y="947420"/>
                  </a:lnTo>
                  <a:lnTo>
                    <a:pt x="600595" y="948690"/>
                  </a:lnTo>
                  <a:lnTo>
                    <a:pt x="614667" y="952500"/>
                  </a:lnTo>
                  <a:lnTo>
                    <a:pt x="627951" y="958850"/>
                  </a:lnTo>
                  <a:lnTo>
                    <a:pt x="640486" y="966470"/>
                  </a:lnTo>
                  <a:lnTo>
                    <a:pt x="663041" y="982980"/>
                  </a:lnTo>
                  <a:lnTo>
                    <a:pt x="680681" y="994410"/>
                  </a:lnTo>
                  <a:lnTo>
                    <a:pt x="728611" y="1026160"/>
                  </a:lnTo>
                  <a:lnTo>
                    <a:pt x="738733" y="1033780"/>
                  </a:lnTo>
                  <a:lnTo>
                    <a:pt x="750277" y="1041400"/>
                  </a:lnTo>
                  <a:lnTo>
                    <a:pt x="750989" y="1041400"/>
                  </a:lnTo>
                  <a:lnTo>
                    <a:pt x="753008" y="1042670"/>
                  </a:lnTo>
                  <a:lnTo>
                    <a:pt x="757453" y="1046480"/>
                  </a:lnTo>
                  <a:lnTo>
                    <a:pt x="823379" y="947420"/>
                  </a:lnTo>
                  <a:lnTo>
                    <a:pt x="951852" y="754380"/>
                  </a:lnTo>
                  <a:close/>
                </a:path>
                <a:path w="4542790" h="2988945">
                  <a:moveTo>
                    <a:pt x="3877627" y="1988108"/>
                  </a:moveTo>
                  <a:lnTo>
                    <a:pt x="3875189" y="1986838"/>
                  </a:lnTo>
                  <a:lnTo>
                    <a:pt x="3874097" y="1986838"/>
                  </a:lnTo>
                  <a:lnTo>
                    <a:pt x="3579787" y="1868728"/>
                  </a:lnTo>
                  <a:lnTo>
                    <a:pt x="3571303" y="1867458"/>
                  </a:lnTo>
                  <a:lnTo>
                    <a:pt x="3565118" y="1867458"/>
                  </a:lnTo>
                  <a:lnTo>
                    <a:pt x="3560381" y="1871268"/>
                  </a:lnTo>
                  <a:lnTo>
                    <a:pt x="3556241" y="1880158"/>
                  </a:lnTo>
                  <a:lnTo>
                    <a:pt x="3502622" y="2014778"/>
                  </a:lnTo>
                  <a:lnTo>
                    <a:pt x="3449078" y="2150668"/>
                  </a:lnTo>
                  <a:lnTo>
                    <a:pt x="3441154" y="2169718"/>
                  </a:lnTo>
                  <a:lnTo>
                    <a:pt x="3438791" y="2177338"/>
                  </a:lnTo>
                  <a:lnTo>
                    <a:pt x="3438194" y="2178608"/>
                  </a:lnTo>
                  <a:lnTo>
                    <a:pt x="3536886" y="2217978"/>
                  </a:lnTo>
                  <a:lnTo>
                    <a:pt x="3538194" y="2217978"/>
                  </a:lnTo>
                  <a:lnTo>
                    <a:pt x="3539502" y="2219248"/>
                  </a:lnTo>
                  <a:lnTo>
                    <a:pt x="3546119" y="2221788"/>
                  </a:lnTo>
                  <a:lnTo>
                    <a:pt x="3552482" y="2224328"/>
                  </a:lnTo>
                  <a:lnTo>
                    <a:pt x="3557587" y="2230678"/>
                  </a:lnTo>
                  <a:lnTo>
                    <a:pt x="3560381" y="2238298"/>
                  </a:lnTo>
                  <a:lnTo>
                    <a:pt x="3559822" y="2247188"/>
                  </a:lnTo>
                  <a:lnTo>
                    <a:pt x="3556304" y="2253538"/>
                  </a:lnTo>
                  <a:lnTo>
                    <a:pt x="3551059" y="2258618"/>
                  </a:lnTo>
                  <a:lnTo>
                    <a:pt x="3545294" y="2262428"/>
                  </a:lnTo>
                  <a:lnTo>
                    <a:pt x="3542360" y="2263698"/>
                  </a:lnTo>
                  <a:lnTo>
                    <a:pt x="3536404" y="2267508"/>
                  </a:lnTo>
                  <a:lnTo>
                    <a:pt x="3518992" y="2301798"/>
                  </a:lnTo>
                  <a:lnTo>
                    <a:pt x="3519106" y="2313228"/>
                  </a:lnTo>
                  <a:lnTo>
                    <a:pt x="3546475" y="2351328"/>
                  </a:lnTo>
                  <a:lnTo>
                    <a:pt x="3567633" y="2357678"/>
                  </a:lnTo>
                  <a:lnTo>
                    <a:pt x="3573157" y="2356408"/>
                  </a:lnTo>
                  <a:lnTo>
                    <a:pt x="3578618" y="2356408"/>
                  </a:lnTo>
                  <a:lnTo>
                    <a:pt x="3583876" y="2355138"/>
                  </a:lnTo>
                  <a:lnTo>
                    <a:pt x="3593973" y="2351328"/>
                  </a:lnTo>
                  <a:lnTo>
                    <a:pt x="3598532" y="2347518"/>
                  </a:lnTo>
                  <a:lnTo>
                    <a:pt x="3606673" y="2341168"/>
                  </a:lnTo>
                  <a:lnTo>
                    <a:pt x="3618560" y="2310688"/>
                  </a:lnTo>
                  <a:lnTo>
                    <a:pt x="3618369" y="2305608"/>
                  </a:lnTo>
                  <a:lnTo>
                    <a:pt x="3617442" y="2300528"/>
                  </a:lnTo>
                  <a:lnTo>
                    <a:pt x="3616807" y="2296718"/>
                  </a:lnTo>
                  <a:lnTo>
                    <a:pt x="3616464" y="2291638"/>
                  </a:lnTo>
                  <a:lnTo>
                    <a:pt x="3616477" y="2282748"/>
                  </a:lnTo>
                  <a:lnTo>
                    <a:pt x="3616629" y="2268778"/>
                  </a:lnTo>
                  <a:lnTo>
                    <a:pt x="3621836" y="2264968"/>
                  </a:lnTo>
                  <a:lnTo>
                    <a:pt x="3627628" y="2261158"/>
                  </a:lnTo>
                  <a:lnTo>
                    <a:pt x="3633838" y="2259888"/>
                  </a:lnTo>
                  <a:lnTo>
                    <a:pt x="3640493" y="2261158"/>
                  </a:lnTo>
                  <a:lnTo>
                    <a:pt x="3648049" y="2261158"/>
                  </a:lnTo>
                  <a:lnTo>
                    <a:pt x="3650475" y="2262428"/>
                  </a:lnTo>
                  <a:lnTo>
                    <a:pt x="3652710" y="2263698"/>
                  </a:lnTo>
                  <a:lnTo>
                    <a:pt x="3653434" y="2263698"/>
                  </a:lnTo>
                  <a:lnTo>
                    <a:pt x="3654183" y="2264968"/>
                  </a:lnTo>
                  <a:lnTo>
                    <a:pt x="3654945" y="2264968"/>
                  </a:lnTo>
                  <a:lnTo>
                    <a:pt x="3752519" y="2303068"/>
                  </a:lnTo>
                  <a:lnTo>
                    <a:pt x="3769741" y="2259888"/>
                  </a:lnTo>
                  <a:lnTo>
                    <a:pt x="3782403" y="2228138"/>
                  </a:lnTo>
                  <a:lnTo>
                    <a:pt x="3750818" y="2219248"/>
                  </a:lnTo>
                  <a:lnTo>
                    <a:pt x="3726256" y="2204008"/>
                  </a:lnTo>
                  <a:lnTo>
                    <a:pt x="3698430" y="2153208"/>
                  </a:lnTo>
                  <a:lnTo>
                    <a:pt x="3695992" y="2134158"/>
                  </a:lnTo>
                  <a:lnTo>
                    <a:pt x="3696131" y="2127808"/>
                  </a:lnTo>
                  <a:lnTo>
                    <a:pt x="3706723" y="2090978"/>
                  </a:lnTo>
                  <a:lnTo>
                    <a:pt x="3759936" y="2046528"/>
                  </a:lnTo>
                  <a:lnTo>
                    <a:pt x="3788587" y="2041448"/>
                  </a:lnTo>
                  <a:lnTo>
                    <a:pt x="3817924" y="2047798"/>
                  </a:lnTo>
                  <a:lnTo>
                    <a:pt x="3847871" y="2063038"/>
                  </a:lnTo>
                  <a:lnTo>
                    <a:pt x="3856444" y="2041448"/>
                  </a:lnTo>
                  <a:lnTo>
                    <a:pt x="3877627" y="1988108"/>
                  </a:lnTo>
                  <a:close/>
                </a:path>
                <a:path w="4542790" h="2988945">
                  <a:moveTo>
                    <a:pt x="4210113" y="2766618"/>
                  </a:moveTo>
                  <a:lnTo>
                    <a:pt x="4196321" y="2724708"/>
                  </a:lnTo>
                  <a:lnTo>
                    <a:pt x="4194759" y="2722168"/>
                  </a:lnTo>
                  <a:lnTo>
                    <a:pt x="4193197" y="2719628"/>
                  </a:lnTo>
                  <a:lnTo>
                    <a:pt x="4186097" y="2713278"/>
                  </a:lnTo>
                  <a:lnTo>
                    <a:pt x="4182199" y="2709468"/>
                  </a:lnTo>
                  <a:lnTo>
                    <a:pt x="4145000" y="2695498"/>
                  </a:lnTo>
                  <a:lnTo>
                    <a:pt x="4140009" y="2695498"/>
                  </a:lnTo>
                  <a:lnTo>
                    <a:pt x="4101973" y="2706928"/>
                  </a:lnTo>
                  <a:lnTo>
                    <a:pt x="4097883" y="2710738"/>
                  </a:lnTo>
                  <a:lnTo>
                    <a:pt x="4094111" y="2713278"/>
                  </a:lnTo>
                  <a:lnTo>
                    <a:pt x="4089946" y="2717088"/>
                  </a:lnTo>
                  <a:lnTo>
                    <a:pt x="4083608" y="2720898"/>
                  </a:lnTo>
                  <a:lnTo>
                    <a:pt x="4075823" y="2722168"/>
                  </a:lnTo>
                  <a:lnTo>
                    <a:pt x="4067314" y="2718358"/>
                  </a:lnTo>
                  <a:lnTo>
                    <a:pt x="4060253" y="2713278"/>
                  </a:lnTo>
                  <a:lnTo>
                    <a:pt x="4056380" y="2706928"/>
                  </a:lnTo>
                  <a:lnTo>
                    <a:pt x="4055707" y="2698038"/>
                  </a:lnTo>
                  <a:lnTo>
                    <a:pt x="4055580" y="2616758"/>
                  </a:lnTo>
                  <a:lnTo>
                    <a:pt x="4055910" y="2553258"/>
                  </a:lnTo>
                  <a:lnTo>
                    <a:pt x="4055872" y="2548178"/>
                  </a:lnTo>
                  <a:lnTo>
                    <a:pt x="4055694" y="2546908"/>
                  </a:lnTo>
                  <a:lnTo>
                    <a:pt x="4055376" y="2544368"/>
                  </a:lnTo>
                  <a:lnTo>
                    <a:pt x="3938968" y="2544368"/>
                  </a:lnTo>
                  <a:lnTo>
                    <a:pt x="3943934" y="2588818"/>
                  </a:lnTo>
                  <a:lnTo>
                    <a:pt x="3923004" y="2654858"/>
                  </a:lnTo>
                  <a:lnTo>
                    <a:pt x="3889438" y="2684068"/>
                  </a:lnTo>
                  <a:lnTo>
                    <a:pt x="3841737" y="2698038"/>
                  </a:lnTo>
                  <a:lnTo>
                    <a:pt x="3824948" y="2698038"/>
                  </a:lnTo>
                  <a:lnTo>
                    <a:pt x="3784841" y="2686608"/>
                  </a:lnTo>
                  <a:lnTo>
                    <a:pt x="3744671" y="2653588"/>
                  </a:lnTo>
                  <a:lnTo>
                    <a:pt x="3724529" y="2587548"/>
                  </a:lnTo>
                  <a:lnTo>
                    <a:pt x="3729825" y="2544368"/>
                  </a:lnTo>
                  <a:lnTo>
                    <a:pt x="3612972" y="2544368"/>
                  </a:lnTo>
                  <a:lnTo>
                    <a:pt x="3612972" y="2957118"/>
                  </a:lnTo>
                  <a:lnTo>
                    <a:pt x="3614280" y="2972358"/>
                  </a:lnTo>
                  <a:lnTo>
                    <a:pt x="3619068" y="2982518"/>
                  </a:lnTo>
                  <a:lnTo>
                    <a:pt x="3628618" y="2987598"/>
                  </a:lnTo>
                  <a:lnTo>
                    <a:pt x="3644214" y="2988868"/>
                  </a:lnTo>
                  <a:lnTo>
                    <a:pt x="4055707" y="2988868"/>
                  </a:lnTo>
                  <a:lnTo>
                    <a:pt x="4055973" y="2987598"/>
                  </a:lnTo>
                  <a:lnTo>
                    <a:pt x="4056138" y="2986328"/>
                  </a:lnTo>
                  <a:lnTo>
                    <a:pt x="4056176" y="2878378"/>
                  </a:lnTo>
                  <a:lnTo>
                    <a:pt x="4055999" y="2837738"/>
                  </a:lnTo>
                  <a:lnTo>
                    <a:pt x="4055097" y="2832658"/>
                  </a:lnTo>
                  <a:lnTo>
                    <a:pt x="4055707" y="2827578"/>
                  </a:lnTo>
                  <a:lnTo>
                    <a:pt x="4059948" y="2818688"/>
                  </a:lnTo>
                  <a:lnTo>
                    <a:pt x="4063200" y="2814878"/>
                  </a:lnTo>
                  <a:lnTo>
                    <a:pt x="4067594" y="2812338"/>
                  </a:lnTo>
                  <a:lnTo>
                    <a:pt x="4072344" y="2809798"/>
                  </a:lnTo>
                  <a:lnTo>
                    <a:pt x="4077258" y="2809798"/>
                  </a:lnTo>
                  <a:lnTo>
                    <a:pt x="4087469" y="2812338"/>
                  </a:lnTo>
                  <a:lnTo>
                    <a:pt x="4091673" y="2814878"/>
                  </a:lnTo>
                  <a:lnTo>
                    <a:pt x="4094962" y="2818688"/>
                  </a:lnTo>
                  <a:lnTo>
                    <a:pt x="4099801" y="2823768"/>
                  </a:lnTo>
                  <a:lnTo>
                    <a:pt x="4105186" y="2827578"/>
                  </a:lnTo>
                  <a:lnTo>
                    <a:pt x="4117060" y="2832658"/>
                  </a:lnTo>
                  <a:lnTo>
                    <a:pt x="4123296" y="2835198"/>
                  </a:lnTo>
                  <a:lnTo>
                    <a:pt x="4136339" y="2836468"/>
                  </a:lnTo>
                  <a:lnTo>
                    <a:pt x="4142854" y="2836468"/>
                  </a:lnTo>
                  <a:lnTo>
                    <a:pt x="4185208" y="2819958"/>
                  </a:lnTo>
                  <a:lnTo>
                    <a:pt x="4194505" y="2809798"/>
                  </a:lnTo>
                  <a:lnTo>
                    <a:pt x="4195622" y="2808528"/>
                  </a:lnTo>
                  <a:lnTo>
                    <a:pt x="4209300" y="2776778"/>
                  </a:lnTo>
                  <a:lnTo>
                    <a:pt x="4210113" y="2766618"/>
                  </a:lnTo>
                  <a:close/>
                </a:path>
                <a:path w="4542790" h="2988945">
                  <a:moveTo>
                    <a:pt x="4542218" y="2653588"/>
                  </a:moveTo>
                  <a:lnTo>
                    <a:pt x="4542117" y="2548178"/>
                  </a:lnTo>
                  <a:lnTo>
                    <a:pt x="4542066" y="2546908"/>
                  </a:lnTo>
                  <a:lnTo>
                    <a:pt x="4541736" y="2544368"/>
                  </a:lnTo>
                  <a:lnTo>
                    <a:pt x="4541736" y="2543098"/>
                  </a:lnTo>
                  <a:lnTo>
                    <a:pt x="4391025" y="2543098"/>
                  </a:lnTo>
                  <a:lnTo>
                    <a:pt x="4385970" y="2544368"/>
                  </a:lnTo>
                  <a:lnTo>
                    <a:pt x="4381119" y="2544368"/>
                  </a:lnTo>
                  <a:lnTo>
                    <a:pt x="4363224" y="2521508"/>
                  </a:lnTo>
                  <a:lnTo>
                    <a:pt x="4365587" y="2512618"/>
                  </a:lnTo>
                  <a:lnTo>
                    <a:pt x="4368165" y="2508808"/>
                  </a:lnTo>
                  <a:lnTo>
                    <a:pt x="4372140" y="2504998"/>
                  </a:lnTo>
                  <a:lnTo>
                    <a:pt x="4375251" y="2501188"/>
                  </a:lnTo>
                  <a:lnTo>
                    <a:pt x="4389717" y="2463088"/>
                  </a:lnTo>
                  <a:lnTo>
                    <a:pt x="4389818" y="2458008"/>
                  </a:lnTo>
                  <a:lnTo>
                    <a:pt x="4389056" y="2449118"/>
                  </a:lnTo>
                  <a:lnTo>
                    <a:pt x="4370984" y="2411018"/>
                  </a:lnTo>
                  <a:lnTo>
                    <a:pt x="4367682" y="2408478"/>
                  </a:lnTo>
                  <a:lnTo>
                    <a:pt x="4364050" y="2404668"/>
                  </a:lnTo>
                  <a:lnTo>
                    <a:pt x="4360697" y="2402128"/>
                  </a:lnTo>
                  <a:lnTo>
                    <a:pt x="4357116" y="2399588"/>
                  </a:lnTo>
                  <a:lnTo>
                    <a:pt x="4349496" y="2395778"/>
                  </a:lnTo>
                  <a:lnTo>
                    <a:pt x="4345533" y="2394508"/>
                  </a:lnTo>
                  <a:lnTo>
                    <a:pt x="4337266" y="2390698"/>
                  </a:lnTo>
                  <a:lnTo>
                    <a:pt x="4333049" y="2390698"/>
                  </a:lnTo>
                  <a:lnTo>
                    <a:pt x="4324439" y="2389428"/>
                  </a:lnTo>
                  <a:lnTo>
                    <a:pt x="4311434" y="2389428"/>
                  </a:lnTo>
                  <a:lnTo>
                    <a:pt x="4307167" y="2390698"/>
                  </a:lnTo>
                  <a:lnTo>
                    <a:pt x="4298734" y="2391968"/>
                  </a:lnTo>
                  <a:lnTo>
                    <a:pt x="4294644" y="2393238"/>
                  </a:lnTo>
                  <a:lnTo>
                    <a:pt x="4269600" y="2411018"/>
                  </a:lnTo>
                  <a:lnTo>
                    <a:pt x="4266565" y="2413558"/>
                  </a:lnTo>
                  <a:lnTo>
                    <a:pt x="4263834" y="2417368"/>
                  </a:lnTo>
                  <a:lnTo>
                    <a:pt x="4259008" y="2423718"/>
                  </a:lnTo>
                  <a:lnTo>
                    <a:pt x="4256951" y="2427528"/>
                  </a:lnTo>
                  <a:lnTo>
                    <a:pt x="4249775" y="2458008"/>
                  </a:lnTo>
                  <a:lnTo>
                    <a:pt x="4249788" y="2463088"/>
                  </a:lnTo>
                  <a:lnTo>
                    <a:pt x="4264342" y="2501188"/>
                  </a:lnTo>
                  <a:lnTo>
                    <a:pt x="4267225" y="2504998"/>
                  </a:lnTo>
                  <a:lnTo>
                    <a:pt x="4270908" y="2508808"/>
                  </a:lnTo>
                  <a:lnTo>
                    <a:pt x="4273334" y="2512618"/>
                  </a:lnTo>
                  <a:lnTo>
                    <a:pt x="4275607" y="2521508"/>
                  </a:lnTo>
                  <a:lnTo>
                    <a:pt x="4275264" y="2526588"/>
                  </a:lnTo>
                  <a:lnTo>
                    <a:pt x="4254601" y="2544368"/>
                  </a:lnTo>
                  <a:lnTo>
                    <a:pt x="4249763" y="2543098"/>
                  </a:lnTo>
                  <a:lnTo>
                    <a:pt x="4099814" y="2543098"/>
                  </a:lnTo>
                  <a:lnTo>
                    <a:pt x="4098556" y="2544368"/>
                  </a:lnTo>
                  <a:lnTo>
                    <a:pt x="4098556" y="2661208"/>
                  </a:lnTo>
                  <a:lnTo>
                    <a:pt x="4136186" y="2653588"/>
                  </a:lnTo>
                  <a:lnTo>
                    <a:pt x="4170337" y="2657398"/>
                  </a:lnTo>
                  <a:lnTo>
                    <a:pt x="4227792" y="2696768"/>
                  </a:lnTo>
                  <a:lnTo>
                    <a:pt x="4247718" y="2732328"/>
                  </a:lnTo>
                  <a:lnTo>
                    <a:pt x="4252912" y="2765348"/>
                  </a:lnTo>
                  <a:lnTo>
                    <a:pt x="4252633" y="2772968"/>
                  </a:lnTo>
                  <a:lnTo>
                    <a:pt x="4241825" y="2812338"/>
                  </a:lnTo>
                  <a:lnTo>
                    <a:pt x="4237863" y="2819958"/>
                  </a:lnTo>
                  <a:lnTo>
                    <a:pt x="4211574" y="2852978"/>
                  </a:lnTo>
                  <a:lnTo>
                    <a:pt x="4179582" y="2872028"/>
                  </a:lnTo>
                  <a:lnTo>
                    <a:pt x="4141978" y="2878378"/>
                  </a:lnTo>
                  <a:lnTo>
                    <a:pt x="4098887" y="2870758"/>
                  </a:lnTo>
                  <a:lnTo>
                    <a:pt x="4098887" y="2988868"/>
                  </a:lnTo>
                  <a:lnTo>
                    <a:pt x="4511649" y="2988868"/>
                  </a:lnTo>
                  <a:lnTo>
                    <a:pt x="4526546" y="2987598"/>
                  </a:lnTo>
                  <a:lnTo>
                    <a:pt x="4535932" y="2982518"/>
                  </a:lnTo>
                  <a:lnTo>
                    <a:pt x="4540821" y="2972358"/>
                  </a:lnTo>
                  <a:lnTo>
                    <a:pt x="4542218" y="2957118"/>
                  </a:lnTo>
                  <a:lnTo>
                    <a:pt x="4542218" y="2878378"/>
                  </a:lnTo>
                  <a:lnTo>
                    <a:pt x="4542218" y="2653588"/>
                  </a:lnTo>
                  <a:close/>
                </a:path>
                <a:path w="4542790" h="2988945">
                  <a:moveTo>
                    <a:pt x="4542345" y="2087168"/>
                  </a:moveTo>
                  <a:lnTo>
                    <a:pt x="4540910" y="2073198"/>
                  </a:lnTo>
                  <a:lnTo>
                    <a:pt x="4536110" y="2063038"/>
                  </a:lnTo>
                  <a:lnTo>
                    <a:pt x="4526953" y="2057958"/>
                  </a:lnTo>
                  <a:lnTo>
                    <a:pt x="4512399" y="2056688"/>
                  </a:lnTo>
                  <a:lnTo>
                    <a:pt x="4104856" y="2056688"/>
                  </a:lnTo>
                  <a:lnTo>
                    <a:pt x="4099039" y="2057958"/>
                  </a:lnTo>
                  <a:lnTo>
                    <a:pt x="4098137" y="2057958"/>
                  </a:lnTo>
                  <a:lnTo>
                    <a:pt x="4098239" y="2181148"/>
                  </a:lnTo>
                  <a:lnTo>
                    <a:pt x="4098455" y="2206548"/>
                  </a:lnTo>
                  <a:lnTo>
                    <a:pt x="4099179" y="2211628"/>
                  </a:lnTo>
                  <a:lnTo>
                    <a:pt x="4098518" y="2216708"/>
                  </a:lnTo>
                  <a:lnTo>
                    <a:pt x="4094454" y="2225598"/>
                  </a:lnTo>
                  <a:lnTo>
                    <a:pt x="4091381" y="2229408"/>
                  </a:lnTo>
                  <a:lnTo>
                    <a:pt x="4087253" y="2231948"/>
                  </a:lnTo>
                  <a:lnTo>
                    <a:pt x="4082783" y="2234488"/>
                  </a:lnTo>
                  <a:lnTo>
                    <a:pt x="4078033" y="2234488"/>
                  </a:lnTo>
                  <a:lnTo>
                    <a:pt x="4068000" y="2233218"/>
                  </a:lnTo>
                  <a:lnTo>
                    <a:pt x="4063796" y="2230678"/>
                  </a:lnTo>
                  <a:lnTo>
                    <a:pt x="4060418" y="2226868"/>
                  </a:lnTo>
                  <a:lnTo>
                    <a:pt x="4057142" y="2224328"/>
                  </a:lnTo>
                  <a:lnTo>
                    <a:pt x="4020705" y="2209088"/>
                  </a:lnTo>
                  <a:lnTo>
                    <a:pt x="4003027" y="2209088"/>
                  </a:lnTo>
                  <a:lnTo>
                    <a:pt x="3967530" y="2226868"/>
                  </a:lnTo>
                  <a:lnTo>
                    <a:pt x="3958552" y="2237028"/>
                  </a:lnTo>
                  <a:lnTo>
                    <a:pt x="3953637" y="2243378"/>
                  </a:lnTo>
                  <a:lnTo>
                    <a:pt x="3944340" y="2282748"/>
                  </a:lnTo>
                  <a:lnTo>
                    <a:pt x="3944670" y="2286558"/>
                  </a:lnTo>
                  <a:lnTo>
                    <a:pt x="3959733" y="2323388"/>
                  </a:lnTo>
                  <a:lnTo>
                    <a:pt x="3968978" y="2332278"/>
                  </a:lnTo>
                  <a:lnTo>
                    <a:pt x="3976078" y="2338628"/>
                  </a:lnTo>
                  <a:lnTo>
                    <a:pt x="3979849" y="2339898"/>
                  </a:lnTo>
                  <a:lnTo>
                    <a:pt x="3987850" y="2343708"/>
                  </a:lnTo>
                  <a:lnTo>
                    <a:pt x="3991991" y="2346248"/>
                  </a:lnTo>
                  <a:lnTo>
                    <a:pt x="4000589" y="2348788"/>
                  </a:lnTo>
                  <a:lnTo>
                    <a:pt x="4004945" y="2348788"/>
                  </a:lnTo>
                  <a:lnTo>
                    <a:pt x="4013809" y="2350058"/>
                  </a:lnTo>
                  <a:lnTo>
                    <a:pt x="4018242" y="2348788"/>
                  </a:lnTo>
                  <a:lnTo>
                    <a:pt x="4027055" y="2348788"/>
                  </a:lnTo>
                  <a:lnTo>
                    <a:pt x="4039806" y="2344978"/>
                  </a:lnTo>
                  <a:lnTo>
                    <a:pt x="4043857" y="2342438"/>
                  </a:lnTo>
                  <a:lnTo>
                    <a:pt x="4051604" y="2338628"/>
                  </a:lnTo>
                  <a:lnTo>
                    <a:pt x="4055237" y="2336088"/>
                  </a:lnTo>
                  <a:lnTo>
                    <a:pt x="4058628" y="2332278"/>
                  </a:lnTo>
                  <a:lnTo>
                    <a:pt x="4061828" y="2328468"/>
                  </a:lnTo>
                  <a:lnTo>
                    <a:pt x="4066019" y="2325928"/>
                  </a:lnTo>
                  <a:lnTo>
                    <a:pt x="4076369" y="2323388"/>
                  </a:lnTo>
                  <a:lnTo>
                    <a:pt x="4081348" y="2323388"/>
                  </a:lnTo>
                  <a:lnTo>
                    <a:pt x="4090924" y="2328468"/>
                  </a:lnTo>
                  <a:lnTo>
                    <a:pt x="4094416" y="2332278"/>
                  </a:lnTo>
                  <a:lnTo>
                    <a:pt x="4098823" y="2342438"/>
                  </a:lnTo>
                  <a:lnTo>
                    <a:pt x="4099229" y="2347518"/>
                  </a:lnTo>
                  <a:lnTo>
                    <a:pt x="4097845" y="2352598"/>
                  </a:lnTo>
                  <a:lnTo>
                    <a:pt x="4097845" y="2501188"/>
                  </a:lnTo>
                  <a:lnTo>
                    <a:pt x="4215523" y="2501188"/>
                  </a:lnTo>
                  <a:lnTo>
                    <a:pt x="4208208" y="2463088"/>
                  </a:lnTo>
                  <a:lnTo>
                    <a:pt x="4211650" y="2428798"/>
                  </a:lnTo>
                  <a:lnTo>
                    <a:pt x="4250677" y="2371648"/>
                  </a:lnTo>
                  <a:lnTo>
                    <a:pt x="4295025" y="2348788"/>
                  </a:lnTo>
                  <a:lnTo>
                    <a:pt x="4311510" y="2346248"/>
                  </a:lnTo>
                  <a:lnTo>
                    <a:pt x="4328172" y="2346248"/>
                  </a:lnTo>
                  <a:lnTo>
                    <a:pt x="4368012" y="2357678"/>
                  </a:lnTo>
                  <a:lnTo>
                    <a:pt x="4406951" y="2388158"/>
                  </a:lnTo>
                  <a:lnTo>
                    <a:pt x="4431690" y="2458008"/>
                  </a:lnTo>
                  <a:lnTo>
                    <a:pt x="4424705" y="2501188"/>
                  </a:lnTo>
                  <a:lnTo>
                    <a:pt x="4542345" y="2501188"/>
                  </a:lnTo>
                  <a:lnTo>
                    <a:pt x="4542345" y="2346248"/>
                  </a:lnTo>
                  <a:lnTo>
                    <a:pt x="4542345" y="2323388"/>
                  </a:lnTo>
                  <a:lnTo>
                    <a:pt x="4542345" y="2234488"/>
                  </a:lnTo>
                  <a:lnTo>
                    <a:pt x="4542345" y="2087168"/>
                  </a:lnTo>
                  <a:close/>
                </a:path>
              </a:pathLst>
            </a:custGeom>
            <a:solidFill>
              <a:srgbClr val="FF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94853" y="0"/>
              <a:ext cx="3793144" cy="29845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835" y="6507254"/>
              <a:ext cx="2471588" cy="37797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039847"/>
              <a:ext cx="6313498" cy="3886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84850" y="780207"/>
              <a:ext cx="6315074" cy="41433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33464" y="284885"/>
            <a:ext cx="6233795" cy="1084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220" dirty="0">
                <a:solidFill>
                  <a:srgbClr val="231F20"/>
                </a:solidFill>
              </a:rPr>
              <a:t>INTRODUCTION:</a:t>
            </a:r>
            <a:endParaRPr sz="6950"/>
          </a:p>
        </p:txBody>
      </p:sp>
      <p:sp>
        <p:nvSpPr>
          <p:cNvPr id="10" name="object 10"/>
          <p:cNvSpPr txBox="1"/>
          <p:nvPr/>
        </p:nvSpPr>
        <p:spPr>
          <a:xfrm>
            <a:off x="130871" y="4989289"/>
            <a:ext cx="17161510" cy="529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43610">
              <a:lnSpc>
                <a:spcPct val="107400"/>
              </a:lnSpc>
              <a:spcBef>
                <a:spcPts val="100"/>
              </a:spcBef>
              <a:buSzPct val="95384"/>
              <a:buFont typeface="MS UI Gothic"/>
              <a:buChar char="❖"/>
              <a:tabLst>
                <a:tab pos="1485265" algn="l"/>
              </a:tabLst>
            </a:pPr>
            <a:r>
              <a:rPr sz="3250" spc="-110" dirty="0">
                <a:solidFill>
                  <a:srgbClr val="231F20"/>
                </a:solidFill>
                <a:latin typeface="Verdana"/>
                <a:cs typeface="Verdana"/>
              </a:rPr>
              <a:t>Our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35" dirty="0">
                <a:solidFill>
                  <a:srgbClr val="231F20"/>
                </a:solidFill>
                <a:latin typeface="Verdana"/>
                <a:cs typeface="Verdana"/>
              </a:rPr>
              <a:t>project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95" dirty="0">
                <a:solidFill>
                  <a:srgbClr val="231F20"/>
                </a:solidFill>
                <a:latin typeface="Verdana"/>
                <a:cs typeface="Verdana"/>
              </a:rPr>
              <a:t>aims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231F20"/>
                </a:solidFill>
                <a:latin typeface="Verdana"/>
                <a:cs typeface="Verdana"/>
              </a:rPr>
              <a:t>analyze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231F20"/>
                </a:solidFill>
                <a:latin typeface="Verdana"/>
                <a:cs typeface="Verdana"/>
              </a:rPr>
              <a:t>relationship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5" dirty="0">
                <a:solidFill>
                  <a:srgbClr val="231F20"/>
                </a:solidFill>
                <a:latin typeface="Verdana"/>
                <a:cs typeface="Verdana"/>
              </a:rPr>
              <a:t>between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0" dirty="0">
                <a:solidFill>
                  <a:srgbClr val="231F20"/>
                </a:solidFill>
                <a:latin typeface="Verdana"/>
                <a:cs typeface="Verdana"/>
              </a:rPr>
              <a:t>obesity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0" dirty="0">
                <a:solidFill>
                  <a:srgbClr val="231F20"/>
                </a:solidFill>
                <a:latin typeface="Verdana"/>
                <a:cs typeface="Verdana"/>
              </a:rPr>
              <a:t>different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00" dirty="0">
                <a:solidFill>
                  <a:srgbClr val="231F20"/>
                </a:solidFill>
                <a:latin typeface="Verdana"/>
                <a:cs typeface="Verdana"/>
              </a:rPr>
              <a:t>risk </a:t>
            </a:r>
            <a:r>
              <a:rPr sz="3250" spc="-113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5" dirty="0">
                <a:solidFill>
                  <a:srgbClr val="231F20"/>
                </a:solidFill>
                <a:latin typeface="Verdana"/>
                <a:cs typeface="Verdana"/>
              </a:rPr>
              <a:t>factors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dirty="0">
                <a:solidFill>
                  <a:srgbClr val="231F20"/>
                </a:solidFill>
                <a:latin typeface="Verdana"/>
                <a:cs typeface="Verdana"/>
              </a:rPr>
              <a:t>such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15" dirty="0">
                <a:solidFill>
                  <a:srgbClr val="231F20"/>
                </a:solidFill>
                <a:latin typeface="Verdana"/>
                <a:cs typeface="Verdana"/>
              </a:rPr>
              <a:t>as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70" dirty="0">
                <a:solidFill>
                  <a:srgbClr val="231F20"/>
                </a:solidFill>
                <a:latin typeface="Verdana"/>
                <a:cs typeface="Verdana"/>
              </a:rPr>
              <a:t>BMI,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30" dirty="0">
                <a:solidFill>
                  <a:srgbClr val="231F20"/>
                </a:solidFill>
                <a:latin typeface="Verdana"/>
                <a:cs typeface="Verdana"/>
              </a:rPr>
              <a:t>Race,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231F20"/>
                </a:solidFill>
                <a:latin typeface="Verdana"/>
                <a:cs typeface="Verdana"/>
              </a:rPr>
              <a:t>Gender,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25" dirty="0">
                <a:solidFill>
                  <a:srgbClr val="231F20"/>
                </a:solidFill>
                <a:latin typeface="Verdana"/>
                <a:cs typeface="Verdana"/>
              </a:rPr>
              <a:t>physical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activities,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90" dirty="0">
                <a:solidFill>
                  <a:srgbClr val="231F20"/>
                </a:solidFill>
                <a:latin typeface="Verdana"/>
                <a:cs typeface="Verdana"/>
              </a:rPr>
              <a:t>mental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10" dirty="0">
                <a:solidFill>
                  <a:srgbClr val="231F20"/>
                </a:solidFill>
                <a:latin typeface="Verdana"/>
                <a:cs typeface="Verdana"/>
              </a:rPr>
              <a:t>health,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30" dirty="0">
                <a:solidFill>
                  <a:srgbClr val="231F20"/>
                </a:solidFill>
                <a:latin typeface="Verdana"/>
                <a:cs typeface="Verdana"/>
              </a:rPr>
              <a:t>education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60" dirty="0">
                <a:solidFill>
                  <a:srgbClr val="231F20"/>
                </a:solidFill>
                <a:latin typeface="Verdana"/>
                <a:cs typeface="Verdana"/>
              </a:rPr>
              <a:t>level,</a:t>
            </a:r>
            <a:endParaRPr sz="3250">
              <a:latin typeface="Verdana"/>
              <a:cs typeface="Verdana"/>
            </a:endParaRPr>
          </a:p>
          <a:p>
            <a:pPr marL="7728584">
              <a:lnSpc>
                <a:spcPct val="100000"/>
              </a:lnSpc>
              <a:spcBef>
                <a:spcPts val="290"/>
              </a:spcBef>
            </a:pPr>
            <a:r>
              <a:rPr sz="3250" spc="-8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3250" spc="-190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3250" spc="35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10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254" dirty="0">
                <a:solidFill>
                  <a:srgbClr val="231F20"/>
                </a:solidFill>
                <a:latin typeface="Verdana"/>
                <a:cs typeface="Verdana"/>
              </a:rPr>
              <a:t>c</a:t>
            </a:r>
            <a:r>
              <a:rPr sz="3250" spc="-409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  <a:p>
            <a:pPr marL="1459230" lvl="1" indent="-414020">
              <a:lnSpc>
                <a:spcPct val="100000"/>
              </a:lnSpc>
              <a:spcBef>
                <a:spcPts val="290"/>
              </a:spcBef>
              <a:buSzPct val="96923"/>
              <a:buFont typeface="MS UI Gothic"/>
              <a:buChar char="❖"/>
              <a:tabLst>
                <a:tab pos="1459865" algn="l"/>
              </a:tabLst>
            </a:pPr>
            <a:r>
              <a:rPr sz="3250" spc="-15" dirty="0">
                <a:solidFill>
                  <a:srgbClr val="231F20"/>
                </a:solidFill>
                <a:latin typeface="Verdana"/>
                <a:cs typeface="Verdana"/>
              </a:rPr>
              <a:t>Obesity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20" dirty="0">
                <a:solidFill>
                  <a:srgbClr val="231F20"/>
                </a:solidFill>
                <a:latin typeface="Verdana"/>
                <a:cs typeface="Verdana"/>
              </a:rPr>
              <a:t>constitutes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65" dirty="0">
                <a:solidFill>
                  <a:srgbClr val="231F20"/>
                </a:solidFill>
                <a:latin typeface="Verdana"/>
                <a:cs typeface="Verdana"/>
              </a:rPr>
              <a:t>major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231F20"/>
                </a:solidFill>
                <a:latin typeface="Verdana"/>
                <a:cs typeface="Verdana"/>
              </a:rPr>
              <a:t>public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health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15" dirty="0">
                <a:solidFill>
                  <a:srgbClr val="231F20"/>
                </a:solidFill>
                <a:latin typeface="Verdana"/>
                <a:cs typeface="Verdana"/>
              </a:rPr>
              <a:t>concern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75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U.S.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dirty="0">
                <a:solidFill>
                  <a:srgbClr val="231F20"/>
                </a:solidFill>
                <a:latin typeface="Verdana"/>
                <a:cs typeface="Verdana"/>
              </a:rPr>
              <a:t>Globally</a:t>
            </a:r>
            <a:endParaRPr sz="3250">
              <a:latin typeface="Verdana"/>
              <a:cs typeface="Verdana"/>
            </a:endParaRPr>
          </a:p>
          <a:p>
            <a:pPr marL="2266315" lvl="2" indent="-360680">
              <a:lnSpc>
                <a:spcPct val="100000"/>
              </a:lnSpc>
              <a:spcBef>
                <a:spcPts val="350"/>
              </a:spcBef>
              <a:buFont typeface="MS UI Gothic"/>
              <a:buChar char="➢"/>
              <a:tabLst>
                <a:tab pos="2266950" algn="l"/>
              </a:tabLst>
            </a:pPr>
            <a:r>
              <a:rPr sz="2500" dirty="0">
                <a:solidFill>
                  <a:srgbClr val="231F20"/>
                </a:solidFill>
                <a:latin typeface="Verdana"/>
                <a:cs typeface="Verdana"/>
              </a:rPr>
              <a:t>About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495" dirty="0">
                <a:solidFill>
                  <a:srgbClr val="231F20"/>
                </a:solidFill>
                <a:latin typeface="Verdana"/>
                <a:cs typeface="Verdana"/>
              </a:rPr>
              <a:t>1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14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231F20"/>
                </a:solidFill>
                <a:latin typeface="Verdana"/>
                <a:cs typeface="Verdana"/>
              </a:rPr>
              <a:t>5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231F20"/>
                </a:solidFill>
                <a:latin typeface="Verdana"/>
                <a:cs typeface="Verdana"/>
              </a:rPr>
              <a:t>children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25" dirty="0">
                <a:solidFill>
                  <a:srgbClr val="231F20"/>
                </a:solidFill>
                <a:latin typeface="Verdana"/>
                <a:cs typeface="Verdana"/>
              </a:rPr>
              <a:t>more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90" dirty="0">
                <a:solidFill>
                  <a:srgbClr val="231F20"/>
                </a:solidFill>
                <a:latin typeface="Verdana"/>
                <a:cs typeface="Verdana"/>
              </a:rPr>
              <a:t>than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495" dirty="0">
                <a:solidFill>
                  <a:srgbClr val="231F20"/>
                </a:solidFill>
                <a:latin typeface="Verdana"/>
                <a:cs typeface="Verdana"/>
              </a:rPr>
              <a:t>1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14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80" dirty="0">
                <a:solidFill>
                  <a:srgbClr val="231F20"/>
                </a:solidFill>
                <a:latin typeface="Verdana"/>
                <a:cs typeface="Verdana"/>
              </a:rPr>
              <a:t>3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231F20"/>
                </a:solidFill>
                <a:latin typeface="Verdana"/>
                <a:cs typeface="Verdana"/>
              </a:rPr>
              <a:t>adults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231F20"/>
                </a:solidFill>
                <a:latin typeface="Verdana"/>
                <a:cs typeface="Verdana"/>
              </a:rPr>
              <a:t>struggle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231F20"/>
                </a:solidFill>
                <a:latin typeface="Verdana"/>
                <a:cs typeface="Verdana"/>
              </a:rPr>
              <a:t>obesity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14" dirty="0">
                <a:solidFill>
                  <a:srgbClr val="231F20"/>
                </a:solidFill>
                <a:latin typeface="Verdana"/>
                <a:cs typeface="Verdana"/>
              </a:rPr>
              <a:t>in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U.S.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231F20"/>
                </a:solidFill>
                <a:latin typeface="Verdana"/>
                <a:cs typeface="Verdana"/>
              </a:rPr>
              <a:t>(CDC)</a:t>
            </a:r>
            <a:endParaRPr sz="2500">
              <a:latin typeface="Verdana"/>
              <a:cs typeface="Verdana"/>
            </a:endParaRPr>
          </a:p>
          <a:p>
            <a:pPr marL="2551430" lvl="3" indent="-541655">
              <a:lnSpc>
                <a:spcPct val="100000"/>
              </a:lnSpc>
              <a:spcBef>
                <a:spcPts val="275"/>
              </a:spcBef>
              <a:buFont typeface="MS UI Gothic"/>
              <a:buChar char="➢"/>
              <a:tabLst>
                <a:tab pos="2551430" algn="l"/>
                <a:tab pos="2552065" algn="l"/>
              </a:tabLst>
            </a:pPr>
            <a:r>
              <a:rPr sz="2500" spc="5" dirty="0">
                <a:solidFill>
                  <a:srgbClr val="231F20"/>
                </a:solidFill>
                <a:latin typeface="Verdana"/>
                <a:cs typeface="Verdana"/>
              </a:rPr>
              <a:t>Adults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70" dirty="0">
                <a:solidFill>
                  <a:srgbClr val="231F20"/>
                </a:solidFill>
                <a:latin typeface="Verdana"/>
                <a:cs typeface="Verdana"/>
              </a:rPr>
              <a:t>with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231F20"/>
                </a:solidFill>
                <a:latin typeface="Verdana"/>
                <a:cs typeface="Verdana"/>
              </a:rPr>
              <a:t>obesity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231F20"/>
                </a:solidFill>
                <a:latin typeface="Verdana"/>
                <a:cs typeface="Verdana"/>
              </a:rPr>
              <a:t>have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231F20"/>
                </a:solidFill>
                <a:latin typeface="Verdana"/>
                <a:cs typeface="Verdana"/>
              </a:rPr>
              <a:t>higher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60" dirty="0">
                <a:solidFill>
                  <a:srgbClr val="231F20"/>
                </a:solidFill>
                <a:latin typeface="Verdana"/>
                <a:cs typeface="Verdana"/>
              </a:rPr>
              <a:t>risk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231F20"/>
                </a:solidFill>
                <a:latin typeface="Verdana"/>
                <a:cs typeface="Verdana"/>
              </a:rPr>
              <a:t>for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" dirty="0">
                <a:solidFill>
                  <a:srgbClr val="231F20"/>
                </a:solidFill>
                <a:latin typeface="Verdana"/>
                <a:cs typeface="Verdana"/>
              </a:rPr>
              <a:t>developing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45" dirty="0">
                <a:solidFill>
                  <a:srgbClr val="231F20"/>
                </a:solidFill>
                <a:latin typeface="Verdana"/>
                <a:cs typeface="Verdana"/>
              </a:rPr>
              <a:t>Heart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231F20"/>
                </a:solidFill>
                <a:latin typeface="Verdana"/>
                <a:cs typeface="Verdana"/>
              </a:rPr>
              <a:t>disease,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231F20"/>
                </a:solidFill>
                <a:latin typeface="Verdana"/>
                <a:cs typeface="Verdana"/>
              </a:rPr>
              <a:t>Type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231F20"/>
                </a:solidFill>
                <a:latin typeface="Verdana"/>
                <a:cs typeface="Verdana"/>
              </a:rPr>
              <a:t>2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0" dirty="0">
                <a:solidFill>
                  <a:srgbClr val="231F20"/>
                </a:solidFill>
                <a:latin typeface="Verdana"/>
                <a:cs typeface="Verdana"/>
              </a:rPr>
              <a:t>diabetes,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40" dirty="0">
                <a:solidFill>
                  <a:srgbClr val="231F20"/>
                </a:solidFill>
                <a:latin typeface="Verdana"/>
                <a:cs typeface="Verdana"/>
              </a:rPr>
              <a:t>and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40" dirty="0">
                <a:solidFill>
                  <a:srgbClr val="231F20"/>
                </a:solidFill>
                <a:latin typeface="Verdana"/>
                <a:cs typeface="Verdana"/>
              </a:rPr>
              <a:t>some</a:t>
            </a:r>
            <a:endParaRPr sz="2500">
              <a:latin typeface="Verdana"/>
              <a:cs typeface="Verdana"/>
            </a:endParaRPr>
          </a:p>
          <a:p>
            <a:pPr marL="6757034">
              <a:lnSpc>
                <a:spcPct val="100000"/>
              </a:lnSpc>
              <a:spcBef>
                <a:spcPts val="275"/>
              </a:spcBef>
            </a:pPr>
            <a:r>
              <a:rPr sz="2500" spc="15" dirty="0">
                <a:solidFill>
                  <a:srgbClr val="231F20"/>
                </a:solidFill>
                <a:latin typeface="Verdana"/>
                <a:cs typeface="Verdana"/>
              </a:rPr>
              <a:t>types</a:t>
            </a:r>
            <a:r>
              <a:rPr sz="2500" spc="-1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500" spc="-1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231F20"/>
                </a:solidFill>
                <a:latin typeface="Verdana"/>
                <a:cs typeface="Verdana"/>
              </a:rPr>
              <a:t>cancer</a:t>
            </a:r>
            <a:r>
              <a:rPr sz="2500" spc="-18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10" dirty="0">
                <a:solidFill>
                  <a:srgbClr val="231F20"/>
                </a:solidFill>
                <a:latin typeface="Verdana"/>
                <a:cs typeface="Verdana"/>
              </a:rPr>
              <a:t>(CDC)</a:t>
            </a:r>
            <a:endParaRPr sz="2500">
              <a:latin typeface="Verdana"/>
              <a:cs typeface="Verdana"/>
            </a:endParaRPr>
          </a:p>
          <a:p>
            <a:pPr marL="2369820" marR="381635" lvl="3" indent="-2369820">
              <a:lnSpc>
                <a:spcPct val="109200"/>
              </a:lnSpc>
              <a:buFont typeface="MS UI Gothic"/>
              <a:buChar char="➢"/>
              <a:tabLst>
                <a:tab pos="2369820" algn="l"/>
              </a:tabLst>
            </a:pPr>
            <a:r>
              <a:rPr sz="2500" spc="30" dirty="0">
                <a:solidFill>
                  <a:srgbClr val="231F20"/>
                </a:solidFill>
                <a:latin typeface="Verdana"/>
                <a:cs typeface="Verdana"/>
              </a:rPr>
              <a:t>According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1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231F20"/>
                </a:solidFill>
                <a:latin typeface="Verdana"/>
                <a:cs typeface="Verdana"/>
              </a:rPr>
              <a:t>the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231F20"/>
                </a:solidFill>
                <a:latin typeface="Verdana"/>
                <a:cs typeface="Verdana"/>
              </a:rPr>
              <a:t>“World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30" dirty="0">
                <a:solidFill>
                  <a:srgbClr val="231F20"/>
                </a:solidFill>
                <a:latin typeface="Verdana"/>
                <a:cs typeface="Verdana"/>
              </a:rPr>
              <a:t>Health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35" dirty="0">
                <a:solidFill>
                  <a:srgbClr val="231F20"/>
                </a:solidFill>
                <a:latin typeface="Verdana"/>
                <a:cs typeface="Verdana"/>
              </a:rPr>
              <a:t>Organization”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20" dirty="0">
                <a:solidFill>
                  <a:srgbClr val="231F20"/>
                </a:solidFill>
                <a:latin typeface="Verdana"/>
                <a:cs typeface="Verdana"/>
              </a:rPr>
              <a:t>(WHO),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80" dirty="0">
                <a:solidFill>
                  <a:srgbClr val="231F20"/>
                </a:solidFill>
                <a:latin typeface="Verdana"/>
                <a:cs typeface="Verdana"/>
              </a:rPr>
              <a:t>30%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30" dirty="0">
                <a:solidFill>
                  <a:srgbClr val="231F20"/>
                </a:solidFill>
                <a:latin typeface="Verdana"/>
                <a:cs typeface="Verdana"/>
              </a:rPr>
              <a:t>global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231F20"/>
                </a:solidFill>
                <a:latin typeface="Verdana"/>
                <a:cs typeface="Verdana"/>
              </a:rPr>
              <a:t>death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15" dirty="0">
                <a:solidFill>
                  <a:srgbClr val="231F20"/>
                </a:solidFill>
                <a:latin typeface="Verdana"/>
                <a:cs typeface="Verdana"/>
              </a:rPr>
              <a:t>will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75" dirty="0">
                <a:solidFill>
                  <a:srgbClr val="231F20"/>
                </a:solidFill>
                <a:latin typeface="Verdana"/>
                <a:cs typeface="Verdana"/>
              </a:rPr>
              <a:t>be</a:t>
            </a:r>
            <a:r>
              <a:rPr sz="2500" spc="-1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231F20"/>
                </a:solidFill>
                <a:latin typeface="Verdana"/>
                <a:cs typeface="Verdana"/>
              </a:rPr>
              <a:t>caused</a:t>
            </a:r>
            <a:r>
              <a:rPr sz="2500" spc="-16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231F20"/>
                </a:solidFill>
                <a:latin typeface="Verdana"/>
                <a:cs typeface="Verdana"/>
              </a:rPr>
              <a:t>by </a:t>
            </a:r>
            <a:r>
              <a:rPr sz="2500" spc="-86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" dirty="0">
                <a:solidFill>
                  <a:srgbClr val="231F20"/>
                </a:solidFill>
                <a:latin typeface="Verdana"/>
                <a:cs typeface="Verdana"/>
              </a:rPr>
              <a:t>lifestyle</a:t>
            </a:r>
            <a:r>
              <a:rPr sz="2500" spc="-17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50" dirty="0">
                <a:solidFill>
                  <a:srgbClr val="231F20"/>
                </a:solidFill>
                <a:latin typeface="Verdana"/>
                <a:cs typeface="Verdana"/>
              </a:rPr>
              <a:t>diseases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20" dirty="0">
                <a:solidFill>
                  <a:srgbClr val="231F20"/>
                </a:solidFill>
                <a:latin typeface="Verdana"/>
                <a:cs typeface="Verdana"/>
              </a:rPr>
              <a:t>by</a:t>
            </a:r>
            <a:r>
              <a:rPr sz="2500" spc="-170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231F20"/>
                </a:solidFill>
                <a:latin typeface="Verdana"/>
                <a:cs typeface="Verdana"/>
              </a:rPr>
              <a:t>2030.</a:t>
            </a:r>
            <a:endParaRPr sz="2500">
              <a:latin typeface="Verdana"/>
              <a:cs typeface="Verdana"/>
            </a:endParaRPr>
          </a:p>
          <a:p>
            <a:pPr marL="2437130" marR="725805" indent="-2437130">
              <a:lnSpc>
                <a:spcPts val="4190"/>
              </a:lnSpc>
              <a:spcBef>
                <a:spcPts val="20"/>
              </a:spcBef>
              <a:buSzPct val="95384"/>
              <a:buFont typeface="MS UI Gothic"/>
              <a:buChar char="❖"/>
              <a:tabLst>
                <a:tab pos="2437130" algn="l"/>
              </a:tabLst>
            </a:pPr>
            <a:r>
              <a:rPr sz="3250" spc="-25" dirty="0">
                <a:solidFill>
                  <a:srgbClr val="231F20"/>
                </a:solidFill>
                <a:latin typeface="Verdana"/>
                <a:cs typeface="Verdana"/>
              </a:rPr>
              <a:t>There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65" dirty="0">
                <a:solidFill>
                  <a:srgbClr val="231F20"/>
                </a:solidFill>
                <a:latin typeface="Verdana"/>
                <a:cs typeface="Verdana"/>
              </a:rPr>
              <a:t>are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limited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20" dirty="0">
                <a:solidFill>
                  <a:srgbClr val="231F20"/>
                </a:solidFill>
                <a:latin typeface="Verdana"/>
                <a:cs typeface="Verdana"/>
              </a:rPr>
              <a:t>number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50" dirty="0">
                <a:solidFill>
                  <a:srgbClr val="231F20"/>
                </a:solidFill>
                <a:latin typeface="Verdana"/>
                <a:cs typeface="Verdana"/>
              </a:rPr>
              <a:t>of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5" dirty="0">
                <a:solidFill>
                  <a:srgbClr val="231F20"/>
                </a:solidFill>
                <a:latin typeface="Verdana"/>
                <a:cs typeface="Verdana"/>
              </a:rPr>
              <a:t>studies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80" dirty="0">
                <a:solidFill>
                  <a:srgbClr val="231F20"/>
                </a:solidFill>
                <a:latin typeface="Verdana"/>
                <a:cs typeface="Verdana"/>
              </a:rPr>
              <a:t>using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231F20"/>
                </a:solidFill>
                <a:latin typeface="Verdana"/>
                <a:cs typeface="Verdana"/>
              </a:rPr>
              <a:t>machine</a:t>
            </a:r>
            <a:r>
              <a:rPr sz="3250" spc="-2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90" dirty="0">
                <a:solidFill>
                  <a:srgbClr val="231F20"/>
                </a:solidFill>
                <a:latin typeface="Verdana"/>
                <a:cs typeface="Verdana"/>
              </a:rPr>
              <a:t>learning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" dirty="0">
                <a:solidFill>
                  <a:srgbClr val="231F20"/>
                </a:solidFill>
                <a:latin typeface="Verdana"/>
                <a:cs typeface="Verdana"/>
              </a:rPr>
              <a:t>to</a:t>
            </a:r>
            <a:r>
              <a:rPr sz="3250" spc="-229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55" dirty="0">
                <a:solidFill>
                  <a:srgbClr val="231F20"/>
                </a:solidFill>
                <a:latin typeface="Verdana"/>
                <a:cs typeface="Verdana"/>
              </a:rPr>
              <a:t>analyze </a:t>
            </a:r>
            <a:r>
              <a:rPr sz="3250" spc="-112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95" dirty="0">
                <a:solidFill>
                  <a:srgbClr val="231F20"/>
                </a:solidFill>
                <a:latin typeface="Verdana"/>
                <a:cs typeface="Verdana"/>
              </a:rPr>
              <a:t>o</a:t>
            </a:r>
            <a:r>
              <a:rPr sz="3250" spc="30" dirty="0">
                <a:solidFill>
                  <a:srgbClr val="231F20"/>
                </a:solidFill>
                <a:latin typeface="Verdana"/>
                <a:cs typeface="Verdana"/>
              </a:rPr>
              <a:t>b</a:t>
            </a:r>
            <a:r>
              <a:rPr sz="3250" spc="10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spc="11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3250" spc="-160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-140" dirty="0">
                <a:solidFill>
                  <a:srgbClr val="231F20"/>
                </a:solidFill>
                <a:latin typeface="Verdana"/>
                <a:cs typeface="Verdana"/>
              </a:rPr>
              <a:t>y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215" dirty="0">
                <a:solidFill>
                  <a:srgbClr val="231F20"/>
                </a:solidFill>
                <a:latin typeface="Verdana"/>
                <a:cs typeface="Verdana"/>
              </a:rPr>
              <a:t>r</a:t>
            </a:r>
            <a:r>
              <a:rPr sz="3250" spc="10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dirty="0">
                <a:solidFill>
                  <a:srgbClr val="231F20"/>
                </a:solidFill>
                <a:latin typeface="Verdana"/>
                <a:cs typeface="Verdana"/>
              </a:rPr>
              <a:t>l</a:t>
            </a:r>
            <a:r>
              <a:rPr sz="3250" spc="-8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10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spc="35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30" dirty="0">
                <a:solidFill>
                  <a:srgbClr val="231F20"/>
                </a:solidFill>
                <a:latin typeface="Verdana"/>
                <a:cs typeface="Verdana"/>
              </a:rPr>
              <a:t>d</a:t>
            </a:r>
            <a:r>
              <a:rPr sz="3250" spc="-8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-85" dirty="0">
                <a:solidFill>
                  <a:srgbClr val="231F20"/>
                </a:solidFill>
                <a:latin typeface="Verdana"/>
                <a:cs typeface="Verdana"/>
              </a:rPr>
              <a:t>a</a:t>
            </a:r>
            <a:r>
              <a:rPr sz="3250" spc="11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3250" spc="100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114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60" dirty="0">
                <a:solidFill>
                  <a:srgbClr val="231F20"/>
                </a:solidFill>
                <a:latin typeface="Verdana"/>
                <a:cs typeface="Verdana"/>
              </a:rPr>
              <a:t>i</a:t>
            </a:r>
            <a:r>
              <a:rPr sz="3250" spc="-185" dirty="0">
                <a:solidFill>
                  <a:srgbClr val="231F20"/>
                </a:solidFill>
                <a:latin typeface="Verdana"/>
                <a:cs typeface="Verdana"/>
              </a:rPr>
              <a:t>n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114" dirty="0">
                <a:solidFill>
                  <a:srgbClr val="231F20"/>
                </a:solidFill>
                <a:latin typeface="Verdana"/>
                <a:cs typeface="Verdana"/>
              </a:rPr>
              <a:t>t</a:t>
            </a:r>
            <a:r>
              <a:rPr sz="3250" spc="-190" dirty="0">
                <a:solidFill>
                  <a:srgbClr val="231F20"/>
                </a:solidFill>
                <a:latin typeface="Verdana"/>
                <a:cs typeface="Verdana"/>
              </a:rPr>
              <a:t>h</a:t>
            </a:r>
            <a:r>
              <a:rPr sz="3250" spc="105" dirty="0">
                <a:solidFill>
                  <a:srgbClr val="231F20"/>
                </a:solidFill>
                <a:latin typeface="Verdana"/>
                <a:cs typeface="Verdana"/>
              </a:rPr>
              <a:t>e</a:t>
            </a:r>
            <a:r>
              <a:rPr sz="3250" spc="-235" dirty="0">
                <a:solidFill>
                  <a:srgbClr val="231F20"/>
                </a:solidFill>
                <a:latin typeface="Verdana"/>
                <a:cs typeface="Verdana"/>
              </a:rPr>
              <a:t> </a:t>
            </a:r>
            <a:r>
              <a:rPr sz="3250" spc="-75" dirty="0">
                <a:solidFill>
                  <a:srgbClr val="231F20"/>
                </a:solidFill>
                <a:latin typeface="Verdana"/>
                <a:cs typeface="Verdana"/>
              </a:rPr>
              <a:t>U</a:t>
            </a:r>
            <a:r>
              <a:rPr sz="3250" spc="-415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r>
              <a:rPr sz="3250" spc="-40" dirty="0">
                <a:solidFill>
                  <a:srgbClr val="231F20"/>
                </a:solidFill>
                <a:latin typeface="Verdana"/>
                <a:cs typeface="Verdana"/>
              </a:rPr>
              <a:t>S</a:t>
            </a:r>
            <a:r>
              <a:rPr sz="3250" spc="-409" dirty="0">
                <a:solidFill>
                  <a:srgbClr val="231F20"/>
                </a:solidFill>
                <a:latin typeface="Verdana"/>
                <a:cs typeface="Verdana"/>
              </a:rPr>
              <a:t>.</a:t>
            </a:r>
            <a:endParaRPr sz="32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3"/>
              <a:ext cx="18288000" cy="3086100"/>
            </a:xfrm>
            <a:custGeom>
              <a:avLst/>
              <a:gdLst/>
              <a:ahLst/>
              <a:cxnLst/>
              <a:rect l="l" t="t" r="r" b="b"/>
              <a:pathLst>
                <a:path w="18288000" h="3086100">
                  <a:moveTo>
                    <a:pt x="18287999" y="3086099"/>
                  </a:moveTo>
                  <a:lnTo>
                    <a:pt x="0" y="3086099"/>
                  </a:lnTo>
                  <a:lnTo>
                    <a:pt x="0" y="0"/>
                  </a:lnTo>
                  <a:lnTo>
                    <a:pt x="18287999" y="0"/>
                  </a:lnTo>
                  <a:lnTo>
                    <a:pt x="18287999" y="3086099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6109" y="2"/>
              <a:ext cx="4821889" cy="3086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"/>
              <a:ext cx="3572655" cy="344169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8152" y="1403357"/>
            <a:ext cx="10551795" cy="12496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5090160" algn="l"/>
              </a:tabLst>
            </a:pPr>
            <a:r>
              <a:rPr sz="8000" spc="204" dirty="0"/>
              <a:t>PROBLEM	</a:t>
            </a:r>
            <a:r>
              <a:rPr sz="8000" spc="-155" dirty="0"/>
              <a:t>STATEMENT</a:t>
            </a:r>
            <a:endParaRPr sz="8000"/>
          </a:p>
        </p:txBody>
      </p:sp>
      <p:sp>
        <p:nvSpPr>
          <p:cNvPr id="8" name="object 8"/>
          <p:cNvSpPr txBox="1"/>
          <p:nvPr/>
        </p:nvSpPr>
        <p:spPr>
          <a:xfrm>
            <a:off x="273496" y="3384174"/>
            <a:ext cx="17797145" cy="6588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2630" marR="156210" indent="-722630">
              <a:lnSpc>
                <a:spcPct val="106900"/>
              </a:lnSpc>
              <a:spcBef>
                <a:spcPts val="95"/>
              </a:spcBef>
              <a:buSzPct val="95161"/>
              <a:buFont typeface="MS UI Gothic"/>
              <a:buChar char="❖"/>
              <a:tabLst>
                <a:tab pos="722630" algn="l"/>
              </a:tabLst>
            </a:pPr>
            <a:r>
              <a:rPr sz="3100" spc="-15" dirty="0">
                <a:latin typeface="Verdana"/>
                <a:cs typeface="Verdana"/>
              </a:rPr>
              <a:t>Obesity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quickly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becoming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one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45" dirty="0">
                <a:latin typeface="Verdana"/>
                <a:cs typeface="Verdana"/>
              </a:rPr>
              <a:t>of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most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5" dirty="0">
                <a:latin typeface="Verdana"/>
                <a:cs typeface="Verdana"/>
              </a:rPr>
              <a:t>prominent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conditions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affecting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children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adolescents.</a:t>
            </a: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MS UI Gothic"/>
              <a:buChar char="❖"/>
            </a:pPr>
            <a:endParaRPr sz="3450">
              <a:latin typeface="Verdana"/>
              <a:cs typeface="Verdana"/>
            </a:endParaRPr>
          </a:p>
          <a:p>
            <a:pPr marL="1554480" lvl="1" indent="-614680">
              <a:lnSpc>
                <a:spcPct val="100000"/>
              </a:lnSpc>
              <a:buSzPct val="95161"/>
              <a:buFont typeface="MS UI Gothic"/>
              <a:buChar char="❖"/>
              <a:tabLst>
                <a:tab pos="1554480" algn="l"/>
                <a:tab pos="1555115" algn="l"/>
              </a:tabLst>
            </a:pPr>
            <a:r>
              <a:rPr sz="3100" spc="-85" dirty="0">
                <a:latin typeface="Verdana"/>
                <a:cs typeface="Verdana"/>
              </a:rPr>
              <a:t>Traditionally,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treatment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for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obesity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has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0" dirty="0">
                <a:latin typeface="Verdana"/>
                <a:cs typeface="Verdana"/>
              </a:rPr>
              <a:t>been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approached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85" dirty="0">
                <a:latin typeface="Verdana"/>
                <a:cs typeface="Verdana"/>
              </a:rPr>
              <a:t>from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medical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70" dirty="0">
                <a:latin typeface="Verdana"/>
                <a:cs typeface="Verdana"/>
              </a:rPr>
              <a:t>model.</a:t>
            </a: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50">
              <a:latin typeface="Verdana"/>
              <a:cs typeface="Verdana"/>
            </a:endParaRPr>
          </a:p>
          <a:p>
            <a:pPr marL="102870" marR="69850" indent="28575">
              <a:lnSpc>
                <a:spcPct val="106900"/>
              </a:lnSpc>
              <a:buSzPct val="95161"/>
              <a:buFont typeface="MS UI Gothic"/>
              <a:buChar char="❖"/>
              <a:tabLst>
                <a:tab pos="636270" algn="l"/>
              </a:tabLst>
            </a:pPr>
            <a:r>
              <a:rPr sz="3100" spc="40" dirty="0">
                <a:latin typeface="Verdana"/>
                <a:cs typeface="Verdana"/>
              </a:rPr>
              <a:t>More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recent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research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has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5" dirty="0">
                <a:latin typeface="Verdana"/>
                <a:cs typeface="Verdana"/>
              </a:rPr>
              <a:t>found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20" dirty="0">
                <a:latin typeface="Verdana"/>
                <a:cs typeface="Verdana"/>
              </a:rPr>
              <a:t>that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5" dirty="0">
                <a:latin typeface="Verdana"/>
                <a:cs typeface="Verdana"/>
              </a:rPr>
              <a:t>addition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changes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physical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activity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20" dirty="0">
                <a:latin typeface="Verdana"/>
                <a:cs typeface="Verdana"/>
              </a:rPr>
              <a:t>caloric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intake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(medical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90" dirty="0">
                <a:latin typeface="Verdana"/>
                <a:cs typeface="Verdana"/>
              </a:rPr>
              <a:t>health);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emotional,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social,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20" dirty="0">
                <a:latin typeface="Verdana"/>
                <a:cs typeface="Verdana"/>
              </a:rPr>
              <a:t>psychological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45" dirty="0">
                <a:latin typeface="Verdana"/>
                <a:cs typeface="Verdana"/>
              </a:rPr>
              <a:t>(mental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35" dirty="0">
                <a:latin typeface="Verdana"/>
                <a:cs typeface="Verdana"/>
              </a:rPr>
              <a:t>health)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10" dirty="0">
                <a:latin typeface="Verdana"/>
                <a:cs typeface="Verdana"/>
              </a:rPr>
              <a:t>factors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05" dirty="0">
                <a:latin typeface="Verdana"/>
                <a:cs typeface="Verdana"/>
              </a:rPr>
              <a:t>must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65" dirty="0">
                <a:latin typeface="Verdana"/>
                <a:cs typeface="Verdana"/>
              </a:rPr>
              <a:t>be</a:t>
            </a:r>
            <a:endParaRPr sz="3100">
              <a:latin typeface="Verdana"/>
              <a:cs typeface="Verdana"/>
            </a:endParaRPr>
          </a:p>
          <a:p>
            <a:pPr marL="7635240" marR="523875" indent="-7159625">
              <a:lnSpc>
                <a:spcPts val="3979"/>
              </a:lnSpc>
              <a:spcBef>
                <a:spcPts val="175"/>
              </a:spcBef>
            </a:pPr>
            <a:r>
              <a:rPr sz="3100" spc="20" dirty="0">
                <a:latin typeface="Verdana"/>
                <a:cs typeface="Verdana"/>
              </a:rPr>
              <a:t>addressed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order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0" dirty="0">
                <a:latin typeface="Verdana"/>
                <a:cs typeface="Verdana"/>
              </a:rPr>
              <a:t>provide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effective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treatment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5" dirty="0">
                <a:latin typeface="Verdana"/>
                <a:cs typeface="Verdana"/>
              </a:rPr>
              <a:t>overweight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85" dirty="0">
                <a:latin typeface="Verdana"/>
                <a:cs typeface="Verdana"/>
              </a:rPr>
              <a:t>obese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40" dirty="0">
                <a:latin typeface="Verdana"/>
                <a:cs typeface="Verdana"/>
              </a:rPr>
              <a:t>children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adolescents.</a:t>
            </a:r>
            <a:endParaRPr sz="3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Verdana"/>
              <a:cs typeface="Verdana"/>
            </a:endParaRPr>
          </a:p>
          <a:p>
            <a:pPr marL="12700" marR="5080" indent="164465">
              <a:lnSpc>
                <a:spcPct val="106900"/>
              </a:lnSpc>
              <a:spcBef>
                <a:spcPts val="5"/>
              </a:spcBef>
              <a:buSzPct val="95161"/>
              <a:buFont typeface="MS UI Gothic"/>
              <a:buChar char="❖"/>
              <a:tabLst>
                <a:tab pos="681355" algn="l"/>
              </a:tabLst>
            </a:pPr>
            <a:r>
              <a:rPr sz="3100" spc="-35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order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35" dirty="0">
                <a:latin typeface="Verdana"/>
                <a:cs typeface="Verdana"/>
              </a:rPr>
              <a:t>promote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this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holistic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approach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-10" dirty="0">
                <a:latin typeface="Verdana"/>
                <a:cs typeface="Verdana"/>
              </a:rPr>
              <a:t>obesity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14" dirty="0">
                <a:latin typeface="Verdana"/>
                <a:cs typeface="Verdana"/>
              </a:rPr>
              <a:t>treatment,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it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5" dirty="0">
                <a:latin typeface="Verdana"/>
                <a:cs typeface="Verdana"/>
              </a:rPr>
              <a:t>necessary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5" dirty="0">
                <a:latin typeface="Verdana"/>
                <a:cs typeface="Verdana"/>
              </a:rPr>
              <a:t>to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5" dirty="0">
                <a:latin typeface="Verdana"/>
                <a:cs typeface="Verdana"/>
              </a:rPr>
              <a:t>examine </a:t>
            </a:r>
            <a:r>
              <a:rPr sz="3100" spc="-1075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existing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evidence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and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0" dirty="0">
                <a:latin typeface="Verdana"/>
                <a:cs typeface="Verdana"/>
              </a:rPr>
              <a:t>compile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25" dirty="0">
                <a:latin typeface="Verdana"/>
                <a:cs typeface="Verdana"/>
              </a:rPr>
              <a:t>it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80" dirty="0">
                <a:latin typeface="Verdana"/>
                <a:cs typeface="Verdana"/>
              </a:rPr>
              <a:t>a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90" dirty="0">
                <a:latin typeface="Verdana"/>
                <a:cs typeface="Verdana"/>
              </a:rPr>
              <a:t>format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20" dirty="0">
                <a:latin typeface="Verdana"/>
                <a:cs typeface="Verdana"/>
              </a:rPr>
              <a:t>that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0" dirty="0">
                <a:latin typeface="Verdana"/>
                <a:cs typeface="Verdana"/>
              </a:rPr>
              <a:t>is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easily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05" dirty="0">
                <a:latin typeface="Verdana"/>
                <a:cs typeface="Verdana"/>
              </a:rPr>
              <a:t>accessed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5" dirty="0">
                <a:latin typeface="Verdana"/>
                <a:cs typeface="Verdana"/>
              </a:rPr>
              <a:t>as</a:t>
            </a:r>
            <a:r>
              <a:rPr sz="3100" spc="-215" dirty="0">
                <a:latin typeface="Verdana"/>
                <a:cs typeface="Verdana"/>
              </a:rPr>
              <a:t> </a:t>
            </a:r>
            <a:r>
              <a:rPr sz="3100" spc="25" dirty="0">
                <a:latin typeface="Verdana"/>
                <a:cs typeface="Verdana"/>
              </a:rPr>
              <a:t>well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5" dirty="0">
                <a:latin typeface="Verdana"/>
                <a:cs typeface="Verdana"/>
              </a:rPr>
              <a:t>as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05" dirty="0">
                <a:latin typeface="Verdana"/>
                <a:cs typeface="Verdana"/>
              </a:rPr>
              <a:t>informative</a:t>
            </a:r>
            <a:endParaRPr sz="3100">
              <a:latin typeface="Verdana"/>
              <a:cs typeface="Verdana"/>
            </a:endParaRPr>
          </a:p>
          <a:p>
            <a:pPr marL="3606165">
              <a:lnSpc>
                <a:spcPct val="100000"/>
              </a:lnSpc>
              <a:spcBef>
                <a:spcPts val="254"/>
              </a:spcBef>
            </a:pPr>
            <a:r>
              <a:rPr sz="3100" spc="-35" dirty="0">
                <a:latin typeface="Verdana"/>
                <a:cs typeface="Verdana"/>
              </a:rPr>
              <a:t>for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10" dirty="0">
                <a:latin typeface="Verdana"/>
                <a:cs typeface="Verdana"/>
              </a:rPr>
              <a:t>use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45" dirty="0">
                <a:latin typeface="Verdana"/>
                <a:cs typeface="Verdana"/>
              </a:rPr>
              <a:t>of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dirty="0">
                <a:latin typeface="Verdana"/>
                <a:cs typeface="Verdana"/>
              </a:rPr>
              <a:t>those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165" dirty="0">
                <a:latin typeface="Verdana"/>
                <a:cs typeface="Verdana"/>
              </a:rPr>
              <a:t>in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60" dirty="0">
                <a:latin typeface="Verdana"/>
                <a:cs typeface="Verdana"/>
              </a:rPr>
              <a:t>the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15" dirty="0">
                <a:latin typeface="Verdana"/>
                <a:cs typeface="Verdana"/>
              </a:rPr>
              <a:t>medical</a:t>
            </a:r>
            <a:r>
              <a:rPr sz="3100" spc="-225" dirty="0">
                <a:latin typeface="Verdana"/>
                <a:cs typeface="Verdana"/>
              </a:rPr>
              <a:t> </a:t>
            </a:r>
            <a:r>
              <a:rPr sz="3100" spc="-75" dirty="0">
                <a:latin typeface="Verdana"/>
                <a:cs typeface="Verdana"/>
              </a:rPr>
              <a:t>health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15" dirty="0">
                <a:latin typeface="Verdana"/>
                <a:cs typeface="Verdana"/>
              </a:rPr>
              <a:t>care</a:t>
            </a:r>
            <a:r>
              <a:rPr sz="3100" spc="-220" dirty="0">
                <a:latin typeface="Verdana"/>
                <a:cs typeface="Verdana"/>
              </a:rPr>
              <a:t> </a:t>
            </a:r>
            <a:r>
              <a:rPr sz="3100" spc="-25" dirty="0">
                <a:latin typeface="Verdana"/>
                <a:cs typeface="Verdana"/>
              </a:rPr>
              <a:t>professions.</a:t>
            </a:r>
            <a:endParaRPr sz="310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179279"/>
            <a:ext cx="7404100" cy="1078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226560" algn="l"/>
              </a:tabLst>
            </a:pPr>
            <a:r>
              <a:rPr sz="6900" spc="-165" dirty="0"/>
              <a:t>E</a:t>
            </a:r>
            <a:r>
              <a:rPr sz="6900" spc="85" dirty="0"/>
              <a:t>X</a:t>
            </a:r>
            <a:r>
              <a:rPr sz="6900" spc="830" dirty="0"/>
              <a:t>I</a:t>
            </a:r>
            <a:r>
              <a:rPr sz="6900" spc="695" dirty="0"/>
              <a:t>S</a:t>
            </a:r>
            <a:r>
              <a:rPr sz="6900" spc="-475" dirty="0"/>
              <a:t>T</a:t>
            </a:r>
            <a:r>
              <a:rPr sz="6900" spc="830" dirty="0"/>
              <a:t>I</a:t>
            </a:r>
            <a:r>
              <a:rPr sz="6900" spc="-60" dirty="0"/>
              <a:t>N</a:t>
            </a:r>
            <a:r>
              <a:rPr sz="6900" spc="-615" dirty="0"/>
              <a:t>G</a:t>
            </a:r>
            <a:r>
              <a:rPr sz="6900" dirty="0"/>
              <a:t>	</a:t>
            </a:r>
            <a:r>
              <a:rPr sz="6900" spc="695" dirty="0"/>
              <a:t>S</a:t>
            </a:r>
            <a:r>
              <a:rPr sz="6900" spc="-155" dirty="0"/>
              <a:t>Y</a:t>
            </a:r>
            <a:r>
              <a:rPr sz="6900" spc="695" dirty="0"/>
              <a:t>S</a:t>
            </a:r>
            <a:r>
              <a:rPr sz="6900" spc="-475" dirty="0"/>
              <a:t>T</a:t>
            </a:r>
            <a:r>
              <a:rPr sz="6900" spc="-165" dirty="0"/>
              <a:t>E</a:t>
            </a:r>
            <a:r>
              <a:rPr sz="6900" spc="-280" dirty="0"/>
              <a:t>M</a:t>
            </a:r>
            <a:endParaRPr sz="69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8673" y="0"/>
            <a:ext cx="4809325" cy="94614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9546" y="1094741"/>
            <a:ext cx="17110710" cy="413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03275">
              <a:lnSpc>
                <a:spcPct val="114300"/>
              </a:lnSpc>
              <a:spcBef>
                <a:spcPts val="100"/>
              </a:spcBef>
              <a:buSzPct val="94915"/>
              <a:buFont typeface="MS UI Gothic"/>
              <a:buChar char="❖"/>
              <a:tabLst>
                <a:tab pos="558800" algn="l"/>
                <a:tab pos="559435" algn="l"/>
              </a:tabLst>
            </a:pPr>
            <a:r>
              <a:rPr sz="2950" spc="-15" dirty="0">
                <a:solidFill>
                  <a:srgbClr val="F5FFF5"/>
                </a:solidFill>
                <a:latin typeface="Lucida Sans Unicode"/>
                <a:cs typeface="Lucida Sans Unicode"/>
              </a:rPr>
              <a:t>In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29" dirty="0">
                <a:solidFill>
                  <a:srgbClr val="F5FFF5"/>
                </a:solidFill>
                <a:latin typeface="Lucida Sans Unicode"/>
                <a:cs typeface="Lucida Sans Unicode"/>
              </a:rPr>
              <a:t>obesity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5" dirty="0">
                <a:solidFill>
                  <a:srgbClr val="F5FFF5"/>
                </a:solidFill>
                <a:latin typeface="Lucida Sans Unicode"/>
                <a:cs typeface="Lucida Sans Unicode"/>
              </a:rPr>
              <a:t>researches,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00" dirty="0">
                <a:solidFill>
                  <a:srgbClr val="F5FFF5"/>
                </a:solidFill>
                <a:latin typeface="Lucida Sans Unicode"/>
                <a:cs typeface="Lucida Sans Unicode"/>
              </a:rPr>
              <a:t>data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80" dirty="0">
                <a:solidFill>
                  <a:srgbClr val="F5FFF5"/>
                </a:solidFill>
                <a:latin typeface="Lucida Sans Unicode"/>
                <a:cs typeface="Lucida Sans Unicode"/>
              </a:rPr>
              <a:t>mining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20" dirty="0">
                <a:solidFill>
                  <a:srgbClr val="F5FFF5"/>
                </a:solidFill>
                <a:latin typeface="Lucida Sans Unicode"/>
                <a:cs typeface="Lucida Sans Unicode"/>
              </a:rPr>
              <a:t>techniques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have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0" dirty="0">
                <a:solidFill>
                  <a:srgbClr val="F5FFF5"/>
                </a:solidFill>
                <a:latin typeface="Lucida Sans Unicode"/>
                <a:cs typeface="Lucida Sans Unicode"/>
              </a:rPr>
              <a:t>been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0" dirty="0">
                <a:solidFill>
                  <a:srgbClr val="F5FFF5"/>
                </a:solidFill>
                <a:latin typeface="Lucida Sans Unicode"/>
                <a:cs typeface="Lucida Sans Unicode"/>
              </a:rPr>
              <a:t>widely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65" dirty="0">
                <a:solidFill>
                  <a:srgbClr val="F5FFF5"/>
                </a:solidFill>
                <a:latin typeface="Lucida Sans Unicode"/>
                <a:cs typeface="Lucida Sans Unicode"/>
              </a:rPr>
              <a:t>engaged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25" dirty="0">
                <a:solidFill>
                  <a:srgbClr val="F5FFF5"/>
                </a:solidFill>
                <a:latin typeface="Lucida Sans Unicode"/>
                <a:cs typeface="Lucida Sans Unicode"/>
              </a:rPr>
              <a:t>to </a:t>
            </a:r>
            <a:r>
              <a:rPr sz="2950" spc="-919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04" dirty="0">
                <a:solidFill>
                  <a:srgbClr val="F5FFF5"/>
                </a:solidFill>
                <a:latin typeface="Lucida Sans Unicode"/>
                <a:cs typeface="Lucida Sans Unicode"/>
              </a:rPr>
              <a:t>investigate</a:t>
            </a:r>
            <a:r>
              <a:rPr sz="2950" spc="4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60" dirty="0">
                <a:solidFill>
                  <a:srgbClr val="F5FFF5"/>
                </a:solidFill>
                <a:latin typeface="Lucida Sans Unicode"/>
                <a:cs typeface="Lucida Sans Unicode"/>
              </a:rPr>
              <a:t>the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-140" dirty="0">
                <a:solidFill>
                  <a:srgbClr val="F5FFF5"/>
                </a:solidFill>
                <a:latin typeface="Lucida Sans Unicode"/>
                <a:cs typeface="Lucida Sans Unicode"/>
              </a:rPr>
              <a:t>r</a:t>
            </a:r>
            <a:r>
              <a:rPr sz="2950" spc="-64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45" dirty="0">
                <a:solidFill>
                  <a:srgbClr val="F5FFF5"/>
                </a:solidFill>
                <a:latin typeface="Lucida Sans Unicode"/>
                <a:cs typeface="Lucida Sans Unicode"/>
              </a:rPr>
              <a:t>isk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0" dirty="0">
                <a:solidFill>
                  <a:srgbClr val="F5FFF5"/>
                </a:solidFill>
                <a:latin typeface="Lucida Sans Unicode"/>
                <a:cs typeface="Lucida Sans Unicode"/>
              </a:rPr>
              <a:t>factors.</a:t>
            </a:r>
            <a:endParaRPr sz="295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5FFF5"/>
              </a:buClr>
              <a:buFont typeface="MS UI Gothic"/>
              <a:buChar char="❖"/>
            </a:pPr>
            <a:endParaRPr sz="2950">
              <a:latin typeface="Lucida Sans Unicode"/>
              <a:cs typeface="Lucida Sans Unicode"/>
            </a:endParaRPr>
          </a:p>
          <a:p>
            <a:pPr marL="694690" lvl="1" indent="-547370">
              <a:lnSpc>
                <a:spcPct val="100000"/>
              </a:lnSpc>
              <a:spcBef>
                <a:spcPts val="5"/>
              </a:spcBef>
              <a:buSzPct val="94915"/>
              <a:buFont typeface="MS UI Gothic"/>
              <a:buChar char="❖"/>
              <a:tabLst>
                <a:tab pos="694690" algn="l"/>
                <a:tab pos="695325" algn="l"/>
              </a:tabLst>
            </a:pPr>
            <a:r>
              <a:rPr sz="295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Different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40" dirty="0">
                <a:solidFill>
                  <a:srgbClr val="F5FFF5"/>
                </a:solidFill>
                <a:latin typeface="Lucida Sans Unicode"/>
                <a:cs typeface="Lucida Sans Unicode"/>
              </a:rPr>
              <a:t>advance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5" dirty="0">
                <a:solidFill>
                  <a:srgbClr val="F5FFF5"/>
                </a:solidFill>
                <a:latin typeface="Lucida Sans Unicode"/>
                <a:cs typeface="Lucida Sans Unicode"/>
              </a:rPr>
              <a:t>machine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20" dirty="0">
                <a:solidFill>
                  <a:srgbClr val="F5FFF5"/>
                </a:solidFill>
                <a:latin typeface="Lucida Sans Unicode"/>
                <a:cs typeface="Lucida Sans Unicode"/>
              </a:rPr>
              <a:t>learning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0" dirty="0">
                <a:solidFill>
                  <a:srgbClr val="F5FFF5"/>
                </a:solidFill>
                <a:latin typeface="Lucida Sans Unicode"/>
                <a:cs typeface="Lucida Sans Unicode"/>
              </a:rPr>
              <a:t>algorithms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have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0" dirty="0">
                <a:solidFill>
                  <a:srgbClr val="F5FFF5"/>
                </a:solidFill>
                <a:latin typeface="Lucida Sans Unicode"/>
                <a:cs typeface="Lucida Sans Unicode"/>
              </a:rPr>
              <a:t>been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used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25" dirty="0">
                <a:solidFill>
                  <a:srgbClr val="F5FFF5"/>
                </a:solidFill>
                <a:latin typeface="Lucida Sans Unicode"/>
                <a:cs typeface="Lucida Sans Unicode"/>
              </a:rPr>
              <a:t>to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5" dirty="0">
                <a:solidFill>
                  <a:srgbClr val="F5FFF5"/>
                </a:solidFill>
                <a:latin typeface="Lucida Sans Unicode"/>
                <a:cs typeface="Lucida Sans Unicode"/>
              </a:rPr>
              <a:t>that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00" dirty="0">
                <a:solidFill>
                  <a:srgbClr val="F5FFF5"/>
                </a:solidFill>
                <a:latin typeface="Lucida Sans Unicode"/>
                <a:cs typeface="Lucida Sans Unicode"/>
              </a:rPr>
              <a:t>effect.</a:t>
            </a:r>
            <a:endParaRPr sz="2950">
              <a:latin typeface="Lucida Sans Unicode"/>
              <a:cs typeface="Lucida Sans Unicode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5FFF5"/>
              </a:buClr>
              <a:buFont typeface="MS UI Gothic"/>
              <a:buChar char="❖"/>
            </a:pPr>
            <a:endParaRPr sz="2600">
              <a:latin typeface="Lucida Sans Unicode"/>
              <a:cs typeface="Lucida Sans Unicode"/>
            </a:endParaRPr>
          </a:p>
          <a:p>
            <a:pPr marL="12700" marR="5080" lvl="1" indent="135255">
              <a:lnSpc>
                <a:spcPct val="114300"/>
              </a:lnSpc>
              <a:buSzPct val="94915"/>
              <a:buFont typeface="MS UI Gothic"/>
              <a:buChar char="❖"/>
              <a:tabLst>
                <a:tab pos="694690" algn="l"/>
                <a:tab pos="695325" algn="l"/>
              </a:tabLst>
            </a:pPr>
            <a:r>
              <a:rPr sz="2950" spc="145" dirty="0">
                <a:solidFill>
                  <a:srgbClr val="F5FFF5"/>
                </a:solidFill>
                <a:latin typeface="Lucida Sans Unicode"/>
                <a:cs typeface="Lucida Sans Unicode"/>
              </a:rPr>
              <a:t>Algorithms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55" dirty="0">
                <a:solidFill>
                  <a:srgbClr val="F5FFF5"/>
                </a:solidFill>
                <a:latin typeface="Lucida Sans Unicode"/>
                <a:cs typeface="Lucida Sans Unicode"/>
              </a:rPr>
              <a:t>of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-65" dirty="0">
                <a:solidFill>
                  <a:srgbClr val="F5FFF5"/>
                </a:solidFill>
                <a:latin typeface="Lucida Sans Unicode"/>
                <a:cs typeface="Lucida Sans Unicode"/>
              </a:rPr>
              <a:t>K-</a:t>
            </a:r>
            <a:r>
              <a:rPr sz="2950" spc="-64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04" dirty="0">
                <a:solidFill>
                  <a:srgbClr val="F5FFF5"/>
                </a:solidFill>
                <a:latin typeface="Lucida Sans Unicode"/>
                <a:cs typeface="Lucida Sans Unicode"/>
              </a:rPr>
              <a:t>nearest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10" dirty="0">
                <a:solidFill>
                  <a:srgbClr val="F5FFF5"/>
                </a:solidFill>
                <a:latin typeface="Lucida Sans Unicode"/>
                <a:cs typeface="Lucida Sans Unicode"/>
              </a:rPr>
              <a:t>neighbor,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5" dirty="0">
                <a:solidFill>
                  <a:srgbClr val="F5FFF5"/>
                </a:solidFill>
                <a:latin typeface="Lucida Sans Unicode"/>
                <a:cs typeface="Lucida Sans Unicode"/>
              </a:rPr>
              <a:t>Logistic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45" dirty="0">
                <a:solidFill>
                  <a:srgbClr val="F5FFF5"/>
                </a:solidFill>
                <a:latin typeface="Lucida Sans Unicode"/>
                <a:cs typeface="Lucida Sans Unicode"/>
              </a:rPr>
              <a:t>Regression,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0" dirty="0">
                <a:solidFill>
                  <a:srgbClr val="F5FFF5"/>
                </a:solidFill>
                <a:latin typeface="Lucida Sans Unicode"/>
                <a:cs typeface="Lucida Sans Unicode"/>
              </a:rPr>
              <a:t>Random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60" dirty="0">
                <a:solidFill>
                  <a:srgbClr val="F5FFF5"/>
                </a:solidFill>
                <a:latin typeface="Lucida Sans Unicode"/>
                <a:cs typeface="Lucida Sans Unicode"/>
              </a:rPr>
              <a:t>Forest,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Support </a:t>
            </a:r>
            <a:r>
              <a:rPr sz="2950" spc="-9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45" dirty="0">
                <a:solidFill>
                  <a:srgbClr val="F5FFF5"/>
                </a:solidFill>
                <a:latin typeface="Lucida Sans Unicode"/>
                <a:cs typeface="Lucida Sans Unicode"/>
              </a:rPr>
              <a:t>Vector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5" dirty="0">
                <a:solidFill>
                  <a:srgbClr val="F5FFF5"/>
                </a:solidFill>
                <a:latin typeface="Lucida Sans Unicode"/>
                <a:cs typeface="Lucida Sans Unicode"/>
              </a:rPr>
              <a:t>Machine,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0" dirty="0">
                <a:solidFill>
                  <a:srgbClr val="F5FFF5"/>
                </a:solidFill>
                <a:latin typeface="Lucida Sans Unicode"/>
                <a:cs typeface="Lucida Sans Unicode"/>
              </a:rPr>
              <a:t>Multilayer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04" dirty="0">
                <a:solidFill>
                  <a:srgbClr val="F5FFF5"/>
                </a:solidFill>
                <a:latin typeface="Lucida Sans Unicode"/>
                <a:cs typeface="Lucida Sans Unicode"/>
              </a:rPr>
              <a:t>Perceptron,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20" dirty="0">
                <a:solidFill>
                  <a:srgbClr val="F5FFF5"/>
                </a:solidFill>
                <a:latin typeface="Lucida Sans Unicode"/>
                <a:cs typeface="Lucida Sans Unicode"/>
              </a:rPr>
              <a:t>Adaptive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45" dirty="0">
                <a:solidFill>
                  <a:srgbClr val="F5FFF5"/>
                </a:solidFill>
                <a:latin typeface="Lucida Sans Unicode"/>
                <a:cs typeface="Lucida Sans Unicode"/>
              </a:rPr>
              <a:t>Boosting,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5" dirty="0">
                <a:solidFill>
                  <a:srgbClr val="F5FFF5"/>
                </a:solidFill>
                <a:latin typeface="Lucida Sans Unicode"/>
                <a:cs typeface="Lucida Sans Unicode"/>
              </a:rPr>
              <a:t>Naïve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90" dirty="0">
                <a:solidFill>
                  <a:srgbClr val="F5FFF5"/>
                </a:solidFill>
                <a:latin typeface="Lucida Sans Unicode"/>
                <a:cs typeface="Lucida Sans Unicode"/>
              </a:rPr>
              <a:t>Bayes,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210" dirty="0">
                <a:solidFill>
                  <a:srgbClr val="F5FFF5"/>
                </a:solidFill>
                <a:latin typeface="Lucida Sans Unicode"/>
                <a:cs typeface="Lucida Sans Unicode"/>
              </a:rPr>
              <a:t>Gradient </a:t>
            </a:r>
            <a:r>
              <a:rPr sz="2950" spc="21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0" dirty="0">
                <a:solidFill>
                  <a:srgbClr val="F5FFF5"/>
                </a:solidFill>
                <a:latin typeface="Lucida Sans Unicode"/>
                <a:cs typeface="Lucida Sans Unicode"/>
              </a:rPr>
              <a:t>oosting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55" dirty="0">
                <a:solidFill>
                  <a:srgbClr val="F5FFF5"/>
                </a:solidFill>
                <a:latin typeface="Lucida Sans Unicode"/>
                <a:cs typeface="Lucida Sans Unicode"/>
              </a:rPr>
              <a:t>Classifier,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25" dirty="0">
                <a:solidFill>
                  <a:srgbClr val="F5FFF5"/>
                </a:solidFill>
                <a:latin typeface="Lucida Sans Unicode"/>
                <a:cs typeface="Lucida Sans Unicode"/>
              </a:rPr>
              <a:t>and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5" dirty="0">
                <a:solidFill>
                  <a:srgbClr val="F5FFF5"/>
                </a:solidFill>
                <a:latin typeface="Lucida Sans Unicode"/>
                <a:cs typeface="Lucida Sans Unicode"/>
              </a:rPr>
              <a:t>Decision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40" dirty="0">
                <a:solidFill>
                  <a:srgbClr val="F5FFF5"/>
                </a:solidFill>
                <a:latin typeface="Lucida Sans Unicode"/>
                <a:cs typeface="Lucida Sans Unicode"/>
              </a:rPr>
              <a:t>Tree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80" dirty="0">
                <a:solidFill>
                  <a:srgbClr val="F5FFF5"/>
                </a:solidFill>
                <a:latin typeface="Lucida Sans Unicode"/>
                <a:cs typeface="Lucida Sans Unicode"/>
              </a:rPr>
              <a:t>were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75" dirty="0">
                <a:solidFill>
                  <a:srgbClr val="F5FFF5"/>
                </a:solidFill>
                <a:latin typeface="Lucida Sans Unicode"/>
                <a:cs typeface="Lucida Sans Unicode"/>
              </a:rPr>
              <a:t>used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-10" dirty="0">
                <a:solidFill>
                  <a:srgbClr val="F5FFF5"/>
                </a:solidFill>
                <a:latin typeface="Lucida Sans Unicode"/>
                <a:cs typeface="Lucida Sans Unicode"/>
              </a:rPr>
              <a:t>in</a:t>
            </a:r>
            <a:r>
              <a:rPr sz="2950" spc="425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35" dirty="0">
                <a:solidFill>
                  <a:srgbClr val="F5FFF5"/>
                </a:solidFill>
                <a:latin typeface="Lucida Sans Unicode"/>
                <a:cs typeface="Lucida Sans Unicode"/>
              </a:rPr>
              <a:t>designing</a:t>
            </a:r>
            <a:r>
              <a:rPr sz="2950" spc="420" dirty="0">
                <a:solidFill>
                  <a:srgbClr val="F5FFF5"/>
                </a:solidFill>
                <a:latin typeface="Lucida Sans Unicode"/>
                <a:cs typeface="Lucida Sans Unicode"/>
              </a:rPr>
              <a:t> </a:t>
            </a:r>
            <a:r>
              <a:rPr sz="2950" spc="170" dirty="0">
                <a:solidFill>
                  <a:srgbClr val="F5FFF5"/>
                </a:solidFill>
                <a:latin typeface="Lucida Sans Unicode"/>
                <a:cs typeface="Lucida Sans Unicode"/>
              </a:rPr>
              <a:t>models</a:t>
            </a:r>
            <a:endParaRPr sz="29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92" y="7739554"/>
            <a:ext cx="114300" cy="1142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92" y="8634904"/>
            <a:ext cx="114300" cy="1142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92" y="9530253"/>
            <a:ext cx="114300" cy="1142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03888" y="7547688"/>
            <a:ext cx="15121255" cy="2237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sz="2750" spc="-65" dirty="0">
                <a:solidFill>
                  <a:srgbClr val="FF3131"/>
                </a:solidFill>
                <a:latin typeface="Verdana"/>
                <a:cs typeface="Verdana"/>
              </a:rPr>
              <a:t>Inaccurate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5" dirty="0">
                <a:solidFill>
                  <a:srgbClr val="FF3131"/>
                </a:solidFill>
                <a:latin typeface="Verdana"/>
                <a:cs typeface="Verdana"/>
              </a:rPr>
              <a:t>obesity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3131"/>
                </a:solidFill>
                <a:latin typeface="Verdana"/>
                <a:cs typeface="Verdana"/>
              </a:rPr>
              <a:t>diagnosis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15" dirty="0">
                <a:solidFill>
                  <a:srgbClr val="FF3131"/>
                </a:solidFill>
                <a:latin typeface="Verdana"/>
                <a:cs typeface="Verdana"/>
              </a:rPr>
              <a:t>as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3131"/>
                </a:solidFill>
                <a:latin typeface="Verdana"/>
                <a:cs typeface="Verdana"/>
              </a:rPr>
              <a:t>patients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FF3131"/>
                </a:solidFill>
                <a:latin typeface="Verdana"/>
                <a:cs typeface="Verdana"/>
              </a:rPr>
              <a:t>are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FF3131"/>
                </a:solidFill>
                <a:latin typeface="Verdana"/>
                <a:cs typeface="Verdana"/>
              </a:rPr>
              <a:t>not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FF3131"/>
                </a:solidFill>
                <a:latin typeface="Verdana"/>
                <a:cs typeface="Verdana"/>
              </a:rPr>
              <a:t>diagnoses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3131"/>
                </a:solidFill>
                <a:latin typeface="Verdana"/>
                <a:cs typeface="Verdana"/>
              </a:rPr>
              <a:t>by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FF3131"/>
                </a:solidFill>
                <a:latin typeface="Verdana"/>
                <a:cs typeface="Verdana"/>
              </a:rPr>
              <a:t>an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FF3131"/>
                </a:solidFill>
                <a:latin typeface="Verdana"/>
                <a:cs typeface="Verdana"/>
              </a:rPr>
              <a:t>expert.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</a:pPr>
            <a:r>
              <a:rPr sz="2750" spc="-50" dirty="0">
                <a:solidFill>
                  <a:srgbClr val="FF3131"/>
                </a:solidFill>
                <a:latin typeface="Verdana"/>
                <a:cs typeface="Verdana"/>
              </a:rPr>
              <a:t>Only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FF3131"/>
                </a:solidFill>
                <a:latin typeface="Verdana"/>
                <a:cs typeface="Verdana"/>
              </a:rPr>
              <a:t>one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FF3131"/>
                </a:solidFill>
                <a:latin typeface="Verdana"/>
                <a:cs typeface="Verdana"/>
              </a:rPr>
              <a:t>feature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3131"/>
                </a:solidFill>
                <a:latin typeface="Verdana"/>
                <a:cs typeface="Verdana"/>
              </a:rPr>
              <a:t>is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20" dirty="0">
                <a:solidFill>
                  <a:srgbClr val="FF3131"/>
                </a:solidFill>
                <a:latin typeface="Verdana"/>
                <a:cs typeface="Verdana"/>
              </a:rPr>
              <a:t>used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40" dirty="0">
                <a:solidFill>
                  <a:srgbClr val="FF3131"/>
                </a:solidFill>
                <a:latin typeface="Verdana"/>
                <a:cs typeface="Verdana"/>
              </a:rPr>
              <a:t>which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15" dirty="0">
                <a:solidFill>
                  <a:srgbClr val="FF3131"/>
                </a:solidFill>
                <a:latin typeface="Verdana"/>
                <a:cs typeface="Verdana"/>
              </a:rPr>
              <a:t>is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50" dirty="0">
                <a:solidFill>
                  <a:srgbClr val="FF3131"/>
                </a:solidFill>
                <a:latin typeface="Verdana"/>
                <a:cs typeface="Verdana"/>
              </a:rPr>
              <a:t>the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FF3131"/>
                </a:solidFill>
                <a:latin typeface="Verdana"/>
                <a:cs typeface="Verdana"/>
              </a:rPr>
              <a:t>body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45" dirty="0">
                <a:solidFill>
                  <a:srgbClr val="FF3131"/>
                </a:solidFill>
                <a:latin typeface="Verdana"/>
                <a:cs typeface="Verdana"/>
              </a:rPr>
              <a:t>measure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75" dirty="0">
                <a:solidFill>
                  <a:srgbClr val="FF3131"/>
                </a:solidFill>
                <a:latin typeface="Verdana"/>
                <a:cs typeface="Verdana"/>
              </a:rPr>
              <a:t>thus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25" dirty="0">
                <a:solidFill>
                  <a:srgbClr val="FF3131"/>
                </a:solidFill>
                <a:latin typeface="Verdana"/>
                <a:cs typeface="Verdana"/>
              </a:rPr>
              <a:t>prediction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110" dirty="0">
                <a:solidFill>
                  <a:srgbClr val="FF3131"/>
                </a:solidFill>
                <a:latin typeface="Verdana"/>
                <a:cs typeface="Verdana"/>
              </a:rPr>
              <a:t>might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55" dirty="0">
                <a:solidFill>
                  <a:srgbClr val="FF3131"/>
                </a:solidFill>
                <a:latin typeface="Verdana"/>
                <a:cs typeface="Verdana"/>
              </a:rPr>
              <a:t>not</a:t>
            </a:r>
            <a:r>
              <a:rPr sz="2750" spc="-195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65" dirty="0">
                <a:solidFill>
                  <a:srgbClr val="FF3131"/>
                </a:solidFill>
                <a:latin typeface="Verdana"/>
                <a:cs typeface="Verdana"/>
              </a:rPr>
              <a:t>be</a:t>
            </a:r>
            <a:r>
              <a:rPr sz="2750" spc="-19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-20" dirty="0">
                <a:solidFill>
                  <a:srgbClr val="FF3131"/>
                </a:solidFill>
                <a:latin typeface="Verdana"/>
                <a:cs typeface="Verdana"/>
              </a:rPr>
              <a:t>correct.</a:t>
            </a:r>
            <a:endParaRPr sz="27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Verdana"/>
              <a:cs typeface="Verdana"/>
            </a:endParaRPr>
          </a:p>
          <a:p>
            <a:pPr marL="97790" algn="ctr">
              <a:lnSpc>
                <a:spcPct val="100000"/>
              </a:lnSpc>
            </a:pPr>
            <a:r>
              <a:rPr sz="2750" spc="-10" dirty="0">
                <a:solidFill>
                  <a:srgbClr val="FF3131"/>
                </a:solidFill>
                <a:latin typeface="Verdana"/>
                <a:cs typeface="Verdana"/>
              </a:rPr>
              <a:t>Prone</a:t>
            </a:r>
            <a:r>
              <a:rPr sz="2750" spc="-21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dirty="0">
                <a:solidFill>
                  <a:srgbClr val="FF3131"/>
                </a:solidFill>
                <a:latin typeface="Verdana"/>
                <a:cs typeface="Verdana"/>
              </a:rPr>
              <a:t>to</a:t>
            </a:r>
            <a:r>
              <a:rPr sz="2750" spc="-21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35" dirty="0">
                <a:solidFill>
                  <a:srgbClr val="FF3131"/>
                </a:solidFill>
                <a:latin typeface="Verdana"/>
                <a:cs typeface="Verdana"/>
              </a:rPr>
              <a:t>low</a:t>
            </a:r>
            <a:r>
              <a:rPr sz="2750" spc="-210" dirty="0">
                <a:solidFill>
                  <a:srgbClr val="FF3131"/>
                </a:solidFill>
                <a:latin typeface="Verdana"/>
                <a:cs typeface="Verdana"/>
              </a:rPr>
              <a:t> </a:t>
            </a:r>
            <a:r>
              <a:rPr sz="2750" spc="10" dirty="0">
                <a:solidFill>
                  <a:srgbClr val="FF3131"/>
                </a:solidFill>
                <a:latin typeface="Verdana"/>
                <a:cs typeface="Verdana"/>
              </a:rPr>
              <a:t>accuracy</a:t>
            </a:r>
            <a:endParaRPr sz="27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05305" y="6197615"/>
            <a:ext cx="8522335" cy="706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450" spc="165" dirty="0">
                <a:solidFill>
                  <a:srgbClr val="E37D3F"/>
                </a:solidFill>
                <a:latin typeface="Verdana"/>
                <a:cs typeface="Verdana"/>
              </a:rPr>
              <a:t>P</a:t>
            </a:r>
            <a:r>
              <a:rPr sz="4450" spc="-285" dirty="0">
                <a:solidFill>
                  <a:srgbClr val="E37D3F"/>
                </a:solidFill>
                <a:latin typeface="Verdana"/>
                <a:cs typeface="Verdana"/>
              </a:rPr>
              <a:t>r</a:t>
            </a:r>
            <a:r>
              <a:rPr sz="4450" spc="145" dirty="0">
                <a:solidFill>
                  <a:srgbClr val="E37D3F"/>
                </a:solidFill>
                <a:latin typeface="Verdana"/>
                <a:cs typeface="Verdana"/>
              </a:rPr>
              <a:t>o</a:t>
            </a:r>
            <a:r>
              <a:rPr sz="4450" spc="50" dirty="0">
                <a:solidFill>
                  <a:srgbClr val="E37D3F"/>
                </a:solidFill>
                <a:latin typeface="Verdana"/>
                <a:cs typeface="Verdana"/>
              </a:rPr>
              <a:t>b</a:t>
            </a:r>
            <a:r>
              <a:rPr sz="4450" spc="10" dirty="0">
                <a:solidFill>
                  <a:srgbClr val="E37D3F"/>
                </a:solidFill>
                <a:latin typeface="Verdana"/>
                <a:cs typeface="Verdana"/>
              </a:rPr>
              <a:t>l</a:t>
            </a:r>
            <a:r>
              <a:rPr sz="4450" spc="150" dirty="0">
                <a:solidFill>
                  <a:srgbClr val="E37D3F"/>
                </a:solidFill>
                <a:latin typeface="Verdana"/>
                <a:cs typeface="Verdana"/>
              </a:rPr>
              <a:t>e</a:t>
            </a:r>
            <a:r>
              <a:rPr sz="4450" spc="-320" dirty="0">
                <a:solidFill>
                  <a:srgbClr val="E37D3F"/>
                </a:solidFill>
                <a:latin typeface="Verdana"/>
                <a:cs typeface="Verdana"/>
              </a:rPr>
              <a:t>m</a:t>
            </a:r>
            <a:r>
              <a:rPr sz="4450" spc="165" dirty="0">
                <a:solidFill>
                  <a:srgbClr val="E37D3F"/>
                </a:solidFill>
                <a:latin typeface="Verdana"/>
                <a:cs typeface="Verdana"/>
              </a:rPr>
              <a:t>s</a:t>
            </a:r>
            <a:r>
              <a:rPr sz="4450" spc="-315" dirty="0">
                <a:solidFill>
                  <a:srgbClr val="E37D3F"/>
                </a:solidFill>
                <a:latin typeface="Verdana"/>
                <a:cs typeface="Verdana"/>
              </a:rPr>
              <a:t> </a:t>
            </a:r>
            <a:r>
              <a:rPr sz="4450" spc="15" dirty="0">
                <a:solidFill>
                  <a:srgbClr val="E37D3F"/>
                </a:solidFill>
                <a:latin typeface="Verdana"/>
                <a:cs typeface="Verdana"/>
              </a:rPr>
              <a:t>w</a:t>
            </a:r>
            <a:r>
              <a:rPr sz="4450" spc="-215" dirty="0">
                <a:solidFill>
                  <a:srgbClr val="E37D3F"/>
                </a:solidFill>
                <a:latin typeface="Verdana"/>
                <a:cs typeface="Verdana"/>
              </a:rPr>
              <a:t>i</a:t>
            </a:r>
            <a:r>
              <a:rPr sz="4450" spc="-150" dirty="0">
                <a:solidFill>
                  <a:srgbClr val="E37D3F"/>
                </a:solidFill>
                <a:latin typeface="Verdana"/>
                <a:cs typeface="Verdana"/>
              </a:rPr>
              <a:t>t</a:t>
            </a:r>
            <a:r>
              <a:rPr sz="4450" spc="-240" dirty="0">
                <a:solidFill>
                  <a:srgbClr val="E37D3F"/>
                </a:solidFill>
                <a:latin typeface="Verdana"/>
                <a:cs typeface="Verdana"/>
              </a:rPr>
              <a:t>h</a:t>
            </a:r>
            <a:r>
              <a:rPr sz="4450" spc="-315" dirty="0">
                <a:solidFill>
                  <a:srgbClr val="E37D3F"/>
                </a:solidFill>
                <a:latin typeface="Verdana"/>
                <a:cs typeface="Verdana"/>
              </a:rPr>
              <a:t> </a:t>
            </a:r>
            <a:r>
              <a:rPr sz="4450" spc="150" dirty="0">
                <a:solidFill>
                  <a:srgbClr val="E37D3F"/>
                </a:solidFill>
                <a:latin typeface="Verdana"/>
                <a:cs typeface="Verdana"/>
              </a:rPr>
              <a:t>e</a:t>
            </a:r>
            <a:r>
              <a:rPr sz="4450" spc="-185" dirty="0">
                <a:solidFill>
                  <a:srgbClr val="E37D3F"/>
                </a:solidFill>
                <a:latin typeface="Verdana"/>
                <a:cs typeface="Verdana"/>
              </a:rPr>
              <a:t>x</a:t>
            </a:r>
            <a:r>
              <a:rPr sz="4450" spc="-215" dirty="0">
                <a:solidFill>
                  <a:srgbClr val="E37D3F"/>
                </a:solidFill>
                <a:latin typeface="Verdana"/>
                <a:cs typeface="Verdana"/>
              </a:rPr>
              <a:t>i</a:t>
            </a:r>
            <a:r>
              <a:rPr sz="4450" spc="160" dirty="0">
                <a:solidFill>
                  <a:srgbClr val="E37D3F"/>
                </a:solidFill>
                <a:latin typeface="Verdana"/>
                <a:cs typeface="Verdana"/>
              </a:rPr>
              <a:t>s</a:t>
            </a:r>
            <a:r>
              <a:rPr sz="4450" spc="-150" dirty="0">
                <a:solidFill>
                  <a:srgbClr val="E37D3F"/>
                </a:solidFill>
                <a:latin typeface="Verdana"/>
                <a:cs typeface="Verdana"/>
              </a:rPr>
              <a:t>t</a:t>
            </a:r>
            <a:r>
              <a:rPr sz="4450" spc="-215" dirty="0">
                <a:solidFill>
                  <a:srgbClr val="E37D3F"/>
                </a:solidFill>
                <a:latin typeface="Verdana"/>
                <a:cs typeface="Verdana"/>
              </a:rPr>
              <a:t>i</a:t>
            </a:r>
            <a:r>
              <a:rPr sz="4450" spc="-250" dirty="0">
                <a:solidFill>
                  <a:srgbClr val="E37D3F"/>
                </a:solidFill>
                <a:latin typeface="Verdana"/>
                <a:cs typeface="Verdana"/>
              </a:rPr>
              <a:t>n</a:t>
            </a:r>
            <a:r>
              <a:rPr sz="4450" spc="60" dirty="0">
                <a:solidFill>
                  <a:srgbClr val="E37D3F"/>
                </a:solidFill>
                <a:latin typeface="Verdana"/>
                <a:cs typeface="Verdana"/>
              </a:rPr>
              <a:t>g</a:t>
            </a:r>
            <a:r>
              <a:rPr sz="4450" spc="-315" dirty="0">
                <a:solidFill>
                  <a:srgbClr val="E37D3F"/>
                </a:solidFill>
                <a:latin typeface="Verdana"/>
                <a:cs typeface="Verdana"/>
              </a:rPr>
              <a:t> </a:t>
            </a:r>
            <a:r>
              <a:rPr sz="4450" spc="160" dirty="0">
                <a:solidFill>
                  <a:srgbClr val="E37D3F"/>
                </a:solidFill>
                <a:latin typeface="Verdana"/>
                <a:cs typeface="Verdana"/>
              </a:rPr>
              <a:t>s</a:t>
            </a:r>
            <a:r>
              <a:rPr sz="4450" spc="-190" dirty="0">
                <a:solidFill>
                  <a:srgbClr val="E37D3F"/>
                </a:solidFill>
                <a:latin typeface="Verdana"/>
                <a:cs typeface="Verdana"/>
              </a:rPr>
              <a:t>y</a:t>
            </a:r>
            <a:r>
              <a:rPr sz="4450" spc="160" dirty="0">
                <a:solidFill>
                  <a:srgbClr val="E37D3F"/>
                </a:solidFill>
                <a:latin typeface="Verdana"/>
                <a:cs typeface="Verdana"/>
              </a:rPr>
              <a:t>s</a:t>
            </a:r>
            <a:r>
              <a:rPr sz="4450" spc="-150" dirty="0">
                <a:solidFill>
                  <a:srgbClr val="E37D3F"/>
                </a:solidFill>
                <a:latin typeface="Verdana"/>
                <a:cs typeface="Verdana"/>
              </a:rPr>
              <a:t>t</a:t>
            </a:r>
            <a:r>
              <a:rPr sz="4450" spc="150" dirty="0">
                <a:solidFill>
                  <a:srgbClr val="E37D3F"/>
                </a:solidFill>
                <a:latin typeface="Verdana"/>
                <a:cs typeface="Verdana"/>
              </a:rPr>
              <a:t>e</a:t>
            </a:r>
            <a:r>
              <a:rPr sz="4450" spc="-320" dirty="0">
                <a:solidFill>
                  <a:srgbClr val="E37D3F"/>
                </a:solidFill>
                <a:latin typeface="Verdana"/>
                <a:cs typeface="Verdana"/>
              </a:rPr>
              <a:t>m</a:t>
            </a:r>
            <a:r>
              <a:rPr sz="4450" spc="-1115" dirty="0">
                <a:solidFill>
                  <a:srgbClr val="E37D3F"/>
                </a:solidFill>
                <a:latin typeface="Verdana"/>
                <a:cs typeface="Verdana"/>
              </a:rPr>
              <a:t>:</a:t>
            </a:r>
            <a:endParaRPr sz="44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94985" cy="10287000"/>
            <a:chOff x="0" y="0"/>
            <a:chExt cx="1829498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31765" y="6978280"/>
              <a:ext cx="3762823" cy="330869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484" y="0"/>
            <a:ext cx="18119090" cy="4454525"/>
          </a:xfrm>
          <a:prstGeom prst="rect">
            <a:avLst/>
          </a:prstGeom>
        </p:spPr>
        <p:txBody>
          <a:bodyPr vert="horz" wrap="square" lIns="0" tIns="529590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4170"/>
              </a:spcBef>
            </a:pPr>
            <a:r>
              <a:rPr sz="9200" spc="-85" dirty="0">
                <a:solidFill>
                  <a:srgbClr val="000000"/>
                </a:solidFill>
                <a:latin typeface="Tahoma"/>
                <a:cs typeface="Tahoma"/>
              </a:rPr>
              <a:t>PROPOSED</a:t>
            </a:r>
            <a:r>
              <a:rPr sz="9200" spc="-560" dirty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sz="9200" spc="-204" dirty="0">
                <a:solidFill>
                  <a:srgbClr val="000000"/>
                </a:solidFill>
                <a:latin typeface="Tahoma"/>
                <a:cs typeface="Tahoma"/>
              </a:rPr>
              <a:t>SYSTEM:</a:t>
            </a:r>
            <a:endParaRPr sz="9200">
              <a:latin typeface="Tahoma"/>
              <a:cs typeface="Tahoma"/>
            </a:endParaRPr>
          </a:p>
          <a:p>
            <a:pPr marL="12065" marR="5080" indent="-635" algn="ctr">
              <a:lnSpc>
                <a:spcPct val="115799"/>
              </a:lnSpc>
              <a:spcBef>
                <a:spcPts val="865"/>
              </a:spcBef>
            </a:pP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3400" b="0" spc="5" dirty="0">
                <a:solidFill>
                  <a:srgbClr val="000000"/>
                </a:solidFill>
                <a:latin typeface="Verdana"/>
                <a:cs typeface="Verdana"/>
              </a:rPr>
              <a:t>proposed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model </a:t>
            </a:r>
            <a:r>
              <a:rPr sz="3400" b="0" spc="-5" dirty="0">
                <a:solidFill>
                  <a:srgbClr val="000000"/>
                </a:solidFill>
                <a:latin typeface="Verdana"/>
                <a:cs typeface="Verdana"/>
              </a:rPr>
              <a:t>will </a:t>
            </a:r>
            <a:r>
              <a:rPr sz="3400" b="0" spc="-10" dirty="0">
                <a:solidFill>
                  <a:srgbClr val="000000"/>
                </a:solidFill>
                <a:latin typeface="Verdana"/>
                <a:cs typeface="Verdana"/>
              </a:rPr>
              <a:t>be </a:t>
            </a:r>
            <a:r>
              <a:rPr sz="3400" b="0" spc="15" dirty="0">
                <a:solidFill>
                  <a:srgbClr val="000000"/>
                </a:solidFill>
                <a:latin typeface="Verdana"/>
                <a:cs typeface="Verdana"/>
              </a:rPr>
              <a:t>build </a:t>
            </a:r>
            <a:r>
              <a:rPr sz="3400" b="0" spc="-95" dirty="0">
                <a:solidFill>
                  <a:srgbClr val="000000"/>
                </a:solidFill>
                <a:latin typeface="Verdana"/>
                <a:cs typeface="Verdana"/>
              </a:rPr>
              <a:t>using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the </a:t>
            </a:r>
            <a:r>
              <a:rPr sz="3400" b="0" spc="10" dirty="0">
                <a:solidFill>
                  <a:srgbClr val="000000"/>
                </a:solidFill>
                <a:latin typeface="Verdana"/>
                <a:cs typeface="Verdana"/>
              </a:rPr>
              <a:t>Python </a:t>
            </a:r>
            <a:r>
              <a:rPr sz="3400" b="0" spc="-100" dirty="0">
                <a:solidFill>
                  <a:srgbClr val="000000"/>
                </a:solidFill>
                <a:latin typeface="Verdana"/>
                <a:cs typeface="Verdana"/>
              </a:rPr>
              <a:t>programming </a:t>
            </a:r>
            <a:r>
              <a:rPr sz="3400" b="0" spc="-145" dirty="0">
                <a:solidFill>
                  <a:srgbClr val="000000"/>
                </a:solidFill>
                <a:latin typeface="Verdana"/>
                <a:cs typeface="Verdana"/>
              </a:rPr>
              <a:t>language, </a:t>
            </a:r>
            <a:r>
              <a:rPr sz="3400" b="0" spc="-50" dirty="0">
                <a:solidFill>
                  <a:srgbClr val="000000"/>
                </a:solidFill>
                <a:latin typeface="Verdana"/>
                <a:cs typeface="Verdana"/>
              </a:rPr>
              <a:t>applying 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65" dirty="0">
                <a:solidFill>
                  <a:srgbClr val="000000"/>
                </a:solidFill>
                <a:latin typeface="Verdana"/>
                <a:cs typeface="Verdana"/>
              </a:rPr>
              <a:t>machine</a:t>
            </a:r>
            <a:r>
              <a:rPr sz="3400" b="0" spc="-3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75" dirty="0">
                <a:solidFill>
                  <a:srgbClr val="000000"/>
                </a:solidFill>
                <a:latin typeface="Verdana"/>
                <a:cs typeface="Verdana"/>
              </a:rPr>
              <a:t>learning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65" dirty="0">
                <a:solidFill>
                  <a:srgbClr val="000000"/>
                </a:solidFill>
                <a:latin typeface="Verdana"/>
                <a:cs typeface="Verdana"/>
              </a:rPr>
              <a:t>algorithm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5" dirty="0">
                <a:solidFill>
                  <a:srgbClr val="000000"/>
                </a:solidFill>
                <a:latin typeface="Verdana"/>
                <a:cs typeface="Verdana"/>
              </a:rPr>
              <a:t>on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the</a:t>
            </a:r>
            <a:r>
              <a:rPr sz="3400" b="0" spc="-3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dataset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35" dirty="0">
                <a:solidFill>
                  <a:srgbClr val="000000"/>
                </a:solidFill>
                <a:latin typeface="Verdana"/>
                <a:cs typeface="Verdana"/>
              </a:rPr>
              <a:t>collected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from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150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400" b="0" spc="-36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40" dirty="0">
                <a:solidFill>
                  <a:srgbClr val="000000"/>
                </a:solidFill>
                <a:latin typeface="Verdana"/>
                <a:cs typeface="Verdana"/>
              </a:rPr>
              <a:t>healthcare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15" dirty="0">
                <a:solidFill>
                  <a:srgbClr val="000000"/>
                </a:solidFill>
                <a:latin typeface="Verdana"/>
                <a:cs typeface="Verdana"/>
              </a:rPr>
              <a:t>center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Verdana"/>
                <a:cs typeface="Verdana"/>
              </a:rPr>
              <a:t>to</a:t>
            </a:r>
            <a:r>
              <a:rPr sz="3400" b="0" spc="-35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model </a:t>
            </a:r>
            <a:r>
              <a:rPr sz="3400" b="0" spc="-118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150" dirty="0">
                <a:solidFill>
                  <a:srgbClr val="000000"/>
                </a:solidFill>
                <a:latin typeface="Verdana"/>
                <a:cs typeface="Verdana"/>
              </a:rPr>
              <a:t>a 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system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that </a:t>
            </a:r>
            <a:r>
              <a:rPr sz="3400" b="0" spc="-5" dirty="0">
                <a:solidFill>
                  <a:srgbClr val="000000"/>
                </a:solidFill>
                <a:latin typeface="Verdana"/>
                <a:cs typeface="Verdana"/>
              </a:rPr>
              <a:t>will </a:t>
            </a:r>
            <a:r>
              <a:rPr sz="3400" b="0" spc="-10" dirty="0">
                <a:solidFill>
                  <a:srgbClr val="000000"/>
                </a:solidFill>
                <a:latin typeface="Verdana"/>
                <a:cs typeface="Verdana"/>
              </a:rPr>
              <a:t>be </a:t>
            </a:r>
            <a:r>
              <a:rPr sz="3400" b="0" spc="-15" dirty="0">
                <a:solidFill>
                  <a:srgbClr val="000000"/>
                </a:solidFill>
                <a:latin typeface="Verdana"/>
                <a:cs typeface="Verdana"/>
              </a:rPr>
              <a:t>capable </a:t>
            </a:r>
            <a:r>
              <a:rPr sz="3400" b="0" spc="70" dirty="0">
                <a:solidFill>
                  <a:srgbClr val="000000"/>
                </a:solidFill>
                <a:latin typeface="Verdana"/>
                <a:cs typeface="Verdana"/>
              </a:rPr>
              <a:t>of </a:t>
            </a:r>
            <a:r>
              <a:rPr sz="3400" b="0" spc="-20" dirty="0">
                <a:solidFill>
                  <a:srgbClr val="000000"/>
                </a:solidFill>
                <a:latin typeface="Verdana"/>
                <a:cs typeface="Verdana"/>
              </a:rPr>
              <a:t>predicting obesity </a:t>
            </a:r>
            <a:r>
              <a:rPr sz="3400" b="0" spc="-35" dirty="0">
                <a:solidFill>
                  <a:srgbClr val="000000"/>
                </a:solidFill>
                <a:latin typeface="Verdana"/>
                <a:cs typeface="Verdana"/>
              </a:rPr>
              <a:t>in </a:t>
            </a:r>
            <a:r>
              <a:rPr sz="3400" b="0" spc="-30" dirty="0">
                <a:solidFill>
                  <a:srgbClr val="000000"/>
                </a:solidFill>
                <a:latin typeface="Verdana"/>
                <a:cs typeface="Verdana"/>
              </a:rPr>
              <a:t>patients </a:t>
            </a:r>
            <a:r>
              <a:rPr sz="3400" b="0" spc="-35" dirty="0">
                <a:solidFill>
                  <a:srgbClr val="000000"/>
                </a:solidFill>
                <a:latin typeface="Verdana"/>
                <a:cs typeface="Verdana"/>
              </a:rPr>
              <a:t>with 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dataset 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that </a:t>
            </a:r>
            <a:r>
              <a:rPr sz="3400" b="0" spc="-95" dirty="0">
                <a:solidFill>
                  <a:srgbClr val="000000"/>
                </a:solidFill>
                <a:latin typeface="Verdana"/>
                <a:cs typeface="Verdana"/>
              </a:rPr>
              <a:t>has </a:t>
            </a:r>
            <a:r>
              <a:rPr sz="3400" b="0" spc="-9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60" dirty="0">
                <a:solidFill>
                  <a:srgbClr val="000000"/>
                </a:solidFill>
                <a:latin typeface="Verdana"/>
                <a:cs typeface="Verdana"/>
              </a:rPr>
              <a:t>b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ee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n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11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3400" b="0" spc="-50" dirty="0">
                <a:solidFill>
                  <a:srgbClr val="000000"/>
                </a:solidFill>
                <a:latin typeface="Verdana"/>
                <a:cs typeface="Verdana"/>
              </a:rPr>
              <a:t>hn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3400" b="0" spc="11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3400" b="0" spc="-1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400" b="0" spc="60" dirty="0">
                <a:solidFill>
                  <a:srgbClr val="000000"/>
                </a:solidFill>
                <a:latin typeface="Verdana"/>
                <a:cs typeface="Verdana"/>
              </a:rPr>
              <a:t>ll</a:t>
            </a:r>
            <a:r>
              <a:rPr sz="3400" b="0" spc="-85" dirty="0">
                <a:solidFill>
                  <a:srgbClr val="000000"/>
                </a:solidFill>
                <a:latin typeface="Verdana"/>
                <a:cs typeface="Verdana"/>
              </a:rPr>
              <a:t>y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1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3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400" b="0" spc="-195" dirty="0">
                <a:solidFill>
                  <a:srgbClr val="000000"/>
                </a:solidFill>
                <a:latin typeface="Verdana"/>
                <a:cs typeface="Verdana"/>
              </a:rPr>
              <a:t>m</a:t>
            </a:r>
            <a:r>
              <a:rPr sz="3400" b="0" spc="-1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65" dirty="0">
                <a:solidFill>
                  <a:srgbClr val="000000"/>
                </a:solidFill>
                <a:latin typeface="Verdana"/>
                <a:cs typeface="Verdana"/>
              </a:rPr>
              <a:t>d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3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8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3400" b="0" spc="50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-50" dirty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sz="3400" b="0" spc="-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6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u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3400" b="0" spc="60" dirty="0">
                <a:solidFill>
                  <a:srgbClr val="000000"/>
                </a:solidFill>
                <a:latin typeface="Verdana"/>
                <a:cs typeface="Verdana"/>
              </a:rPr>
              <a:t>p</a:t>
            </a:r>
            <a:r>
              <a:rPr sz="3400" b="0" spc="3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400" b="0" spc="-8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3400" b="0" spc="-7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3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400" b="0" spc="105" dirty="0">
                <a:solidFill>
                  <a:srgbClr val="000000"/>
                </a:solidFill>
                <a:latin typeface="Verdana"/>
                <a:cs typeface="Verdana"/>
              </a:rPr>
              <a:t>f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45" dirty="0">
                <a:solidFill>
                  <a:srgbClr val="000000"/>
                </a:solidFill>
                <a:latin typeface="Verdana"/>
                <a:cs typeface="Verdana"/>
              </a:rPr>
              <a:t>t</a:t>
            </a:r>
            <a:r>
              <a:rPr sz="3400" b="0" spc="-50" dirty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sz="3400" b="0" spc="-25" dirty="0">
                <a:solidFill>
                  <a:srgbClr val="000000"/>
                </a:solidFill>
                <a:latin typeface="Verdana"/>
                <a:cs typeface="Verdana"/>
              </a:rPr>
              <a:t>i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3400" b="0" spc="-36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-8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3400" b="0" spc="-8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400" b="0" spc="-155" dirty="0">
                <a:solidFill>
                  <a:srgbClr val="000000"/>
                </a:solidFill>
                <a:latin typeface="Verdana"/>
                <a:cs typeface="Verdana"/>
              </a:rPr>
              <a:t>a</a:t>
            </a:r>
            <a:r>
              <a:rPr sz="3400" b="0" spc="-45" dirty="0">
                <a:solidFill>
                  <a:srgbClr val="000000"/>
                </a:solidFill>
                <a:latin typeface="Verdana"/>
                <a:cs typeface="Verdana"/>
              </a:rPr>
              <a:t>r</a:t>
            </a:r>
            <a:r>
              <a:rPr sz="3400" b="0" spc="11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3400" b="0" spc="-50" dirty="0">
                <a:solidFill>
                  <a:srgbClr val="000000"/>
                </a:solidFill>
                <a:latin typeface="Verdana"/>
                <a:cs typeface="Verdana"/>
              </a:rPr>
              <a:t>h</a:t>
            </a:r>
            <a:r>
              <a:rPr sz="3400" b="0" spc="-345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065" y="4592561"/>
            <a:ext cx="14473555" cy="529336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115"/>
              </a:spcBef>
            </a:pPr>
            <a:r>
              <a:rPr sz="4800" b="1" spc="-95" dirty="0">
                <a:solidFill>
                  <a:srgbClr val="E37D3F"/>
                </a:solidFill>
                <a:latin typeface="Tahoma"/>
                <a:cs typeface="Tahoma"/>
              </a:rPr>
              <a:t>T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h</a:t>
            </a:r>
            <a:r>
              <a:rPr sz="4800" b="1" spc="-35" dirty="0">
                <a:solidFill>
                  <a:srgbClr val="E37D3F"/>
                </a:solidFill>
                <a:latin typeface="Tahoma"/>
                <a:cs typeface="Tahoma"/>
              </a:rPr>
              <a:t>e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-85" dirty="0">
                <a:solidFill>
                  <a:srgbClr val="E37D3F"/>
                </a:solidFill>
                <a:latin typeface="Tahoma"/>
                <a:cs typeface="Tahoma"/>
              </a:rPr>
              <a:t>s</a:t>
            </a:r>
            <a:r>
              <a:rPr sz="4800" b="1" spc="15" dirty="0">
                <a:solidFill>
                  <a:srgbClr val="E37D3F"/>
                </a:solidFill>
                <a:latin typeface="Tahoma"/>
                <a:cs typeface="Tahoma"/>
              </a:rPr>
              <a:t>y</a:t>
            </a:r>
            <a:r>
              <a:rPr sz="4800" b="1" spc="-85" dirty="0">
                <a:solidFill>
                  <a:srgbClr val="E37D3F"/>
                </a:solidFill>
                <a:latin typeface="Tahoma"/>
                <a:cs typeface="Tahoma"/>
              </a:rPr>
              <a:t>s</a:t>
            </a:r>
            <a:r>
              <a:rPr sz="4800" b="1" spc="15" dirty="0">
                <a:solidFill>
                  <a:srgbClr val="E37D3F"/>
                </a:solidFill>
                <a:latin typeface="Tahoma"/>
                <a:cs typeface="Tahoma"/>
              </a:rPr>
              <a:t>t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e</a:t>
            </a:r>
            <a:r>
              <a:rPr sz="4800" b="1" spc="-90" dirty="0">
                <a:solidFill>
                  <a:srgbClr val="E37D3F"/>
                </a:solidFill>
                <a:latin typeface="Tahoma"/>
                <a:cs typeface="Tahoma"/>
              </a:rPr>
              <a:t>m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-484" dirty="0">
                <a:solidFill>
                  <a:srgbClr val="E37D3F"/>
                </a:solidFill>
                <a:latin typeface="Tahoma"/>
                <a:cs typeface="Tahoma"/>
              </a:rPr>
              <a:t>w</a:t>
            </a:r>
            <a:r>
              <a:rPr sz="4800" b="1" spc="-55" dirty="0">
                <a:solidFill>
                  <a:srgbClr val="E37D3F"/>
                </a:solidFill>
                <a:latin typeface="Tahoma"/>
                <a:cs typeface="Tahoma"/>
              </a:rPr>
              <a:t>i</a:t>
            </a:r>
            <a:r>
              <a:rPr sz="4800" b="1" spc="40" dirty="0">
                <a:solidFill>
                  <a:srgbClr val="E37D3F"/>
                </a:solidFill>
                <a:latin typeface="Tahoma"/>
                <a:cs typeface="Tahoma"/>
              </a:rPr>
              <a:t>ll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h</a:t>
            </a:r>
            <a:r>
              <a:rPr sz="4800" b="1" spc="-145" dirty="0">
                <a:solidFill>
                  <a:srgbClr val="E37D3F"/>
                </a:solidFill>
                <a:latin typeface="Tahoma"/>
                <a:cs typeface="Tahoma"/>
              </a:rPr>
              <a:t>a</a:t>
            </a:r>
            <a:r>
              <a:rPr sz="4800" b="1" spc="5" dirty="0">
                <a:solidFill>
                  <a:srgbClr val="E37D3F"/>
                </a:solidFill>
                <a:latin typeface="Tahoma"/>
                <a:cs typeface="Tahoma"/>
              </a:rPr>
              <a:t>v</a:t>
            </a:r>
            <a:r>
              <a:rPr sz="4800" b="1" spc="-35" dirty="0">
                <a:solidFill>
                  <a:srgbClr val="E37D3F"/>
                </a:solidFill>
                <a:latin typeface="Tahoma"/>
                <a:cs typeface="Tahoma"/>
              </a:rPr>
              <a:t>e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15" dirty="0">
                <a:solidFill>
                  <a:srgbClr val="E37D3F"/>
                </a:solidFill>
                <a:latin typeface="Tahoma"/>
                <a:cs typeface="Tahoma"/>
              </a:rPr>
              <a:t>t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h</a:t>
            </a:r>
            <a:r>
              <a:rPr sz="4800" b="1" spc="-35" dirty="0">
                <a:solidFill>
                  <a:srgbClr val="E37D3F"/>
                </a:solidFill>
                <a:latin typeface="Tahoma"/>
                <a:cs typeface="Tahoma"/>
              </a:rPr>
              <a:t>e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30" dirty="0">
                <a:solidFill>
                  <a:srgbClr val="E37D3F"/>
                </a:solidFill>
                <a:latin typeface="Tahoma"/>
                <a:cs typeface="Tahoma"/>
              </a:rPr>
              <a:t>f</a:t>
            </a:r>
            <a:r>
              <a:rPr sz="4800" b="1" spc="45" dirty="0">
                <a:solidFill>
                  <a:srgbClr val="E37D3F"/>
                </a:solidFill>
                <a:latin typeface="Tahoma"/>
                <a:cs typeface="Tahoma"/>
              </a:rPr>
              <a:t>o</a:t>
            </a:r>
            <a:r>
              <a:rPr sz="4800" b="1" spc="40" dirty="0">
                <a:solidFill>
                  <a:srgbClr val="E37D3F"/>
                </a:solidFill>
                <a:latin typeface="Tahoma"/>
                <a:cs typeface="Tahoma"/>
              </a:rPr>
              <a:t>ll</a:t>
            </a:r>
            <a:r>
              <a:rPr sz="4800" b="1" spc="45" dirty="0">
                <a:solidFill>
                  <a:srgbClr val="E37D3F"/>
                </a:solidFill>
                <a:latin typeface="Tahoma"/>
                <a:cs typeface="Tahoma"/>
              </a:rPr>
              <a:t>o</a:t>
            </a:r>
            <a:r>
              <a:rPr sz="4800" b="1" spc="-484" dirty="0">
                <a:solidFill>
                  <a:srgbClr val="E37D3F"/>
                </a:solidFill>
                <a:latin typeface="Tahoma"/>
                <a:cs typeface="Tahoma"/>
              </a:rPr>
              <a:t>w</a:t>
            </a:r>
            <a:r>
              <a:rPr sz="4800" b="1" spc="-55" dirty="0">
                <a:solidFill>
                  <a:srgbClr val="E37D3F"/>
                </a:solidFill>
                <a:latin typeface="Tahoma"/>
                <a:cs typeface="Tahoma"/>
              </a:rPr>
              <a:t>i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n</a:t>
            </a:r>
            <a:r>
              <a:rPr sz="4800" b="1" spc="-325" dirty="0">
                <a:solidFill>
                  <a:srgbClr val="E37D3F"/>
                </a:solidFill>
                <a:latin typeface="Tahoma"/>
                <a:cs typeface="Tahoma"/>
              </a:rPr>
              <a:t>g</a:t>
            </a:r>
            <a:r>
              <a:rPr sz="4800" b="1" spc="-275" dirty="0">
                <a:solidFill>
                  <a:srgbClr val="E37D3F"/>
                </a:solidFill>
                <a:latin typeface="Tahoma"/>
                <a:cs typeface="Tahoma"/>
              </a:rPr>
              <a:t> </a:t>
            </a:r>
            <a:r>
              <a:rPr sz="4800" b="1" spc="-145" dirty="0">
                <a:solidFill>
                  <a:srgbClr val="E37D3F"/>
                </a:solidFill>
                <a:latin typeface="Tahoma"/>
                <a:cs typeface="Tahoma"/>
              </a:rPr>
              <a:t>a</a:t>
            </a:r>
            <a:r>
              <a:rPr sz="4800" b="1" spc="80" dirty="0">
                <a:solidFill>
                  <a:srgbClr val="E37D3F"/>
                </a:solidFill>
                <a:latin typeface="Tahoma"/>
                <a:cs typeface="Tahoma"/>
              </a:rPr>
              <a:t>d</a:t>
            </a:r>
            <a:r>
              <a:rPr sz="4800" b="1" spc="5" dirty="0">
                <a:solidFill>
                  <a:srgbClr val="E37D3F"/>
                </a:solidFill>
                <a:latin typeface="Tahoma"/>
                <a:cs typeface="Tahoma"/>
              </a:rPr>
              <a:t>v</a:t>
            </a:r>
            <a:r>
              <a:rPr sz="4800" b="1" spc="-145" dirty="0">
                <a:solidFill>
                  <a:srgbClr val="E37D3F"/>
                </a:solidFill>
                <a:latin typeface="Tahoma"/>
                <a:cs typeface="Tahoma"/>
              </a:rPr>
              <a:t>a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n</a:t>
            </a:r>
            <a:r>
              <a:rPr sz="4800" b="1" spc="15" dirty="0">
                <a:solidFill>
                  <a:srgbClr val="E37D3F"/>
                </a:solidFill>
                <a:latin typeface="Tahoma"/>
                <a:cs typeface="Tahoma"/>
              </a:rPr>
              <a:t>t</a:t>
            </a:r>
            <a:r>
              <a:rPr sz="4800" b="1" spc="-145" dirty="0">
                <a:solidFill>
                  <a:srgbClr val="E37D3F"/>
                </a:solidFill>
                <a:latin typeface="Tahoma"/>
                <a:cs typeface="Tahoma"/>
              </a:rPr>
              <a:t>a</a:t>
            </a:r>
            <a:r>
              <a:rPr sz="4800" b="1" spc="-330" dirty="0">
                <a:solidFill>
                  <a:srgbClr val="E37D3F"/>
                </a:solidFill>
                <a:latin typeface="Tahoma"/>
                <a:cs typeface="Tahoma"/>
              </a:rPr>
              <a:t>g</a:t>
            </a:r>
            <a:r>
              <a:rPr sz="4800" b="1" spc="-40" dirty="0">
                <a:solidFill>
                  <a:srgbClr val="E37D3F"/>
                </a:solidFill>
                <a:latin typeface="Tahoma"/>
                <a:cs typeface="Tahoma"/>
              </a:rPr>
              <a:t>e</a:t>
            </a:r>
            <a:r>
              <a:rPr sz="4800" b="1" spc="-85" dirty="0">
                <a:solidFill>
                  <a:srgbClr val="E37D3F"/>
                </a:solidFill>
                <a:latin typeface="Tahoma"/>
                <a:cs typeface="Tahoma"/>
              </a:rPr>
              <a:t>s</a:t>
            </a:r>
            <a:r>
              <a:rPr sz="4800" b="1" spc="-175" dirty="0">
                <a:solidFill>
                  <a:srgbClr val="E37D3F"/>
                </a:solidFill>
                <a:latin typeface="Tahoma"/>
                <a:cs typeface="Tahoma"/>
              </a:rPr>
              <a:t>.</a:t>
            </a:r>
            <a:endParaRPr sz="4800">
              <a:latin typeface="Tahoma"/>
              <a:cs typeface="Tahoma"/>
            </a:endParaRPr>
          </a:p>
          <a:p>
            <a:pPr marL="2832100" indent="-351155">
              <a:lnSpc>
                <a:spcPct val="100000"/>
              </a:lnSpc>
              <a:spcBef>
                <a:spcPts val="750"/>
              </a:spcBef>
              <a:buAutoNum type="romanLcPeriod"/>
              <a:tabLst>
                <a:tab pos="2832735" algn="l"/>
              </a:tabLst>
            </a:pPr>
            <a:r>
              <a:rPr sz="3550" spc="-430" dirty="0">
                <a:latin typeface="Verdana"/>
                <a:cs typeface="Verdana"/>
              </a:rPr>
              <a:t>I</a:t>
            </a:r>
            <a:r>
              <a:rPr sz="3550" spc="-45" dirty="0">
                <a:latin typeface="Verdana"/>
                <a:cs typeface="Verdana"/>
              </a:rPr>
              <a:t>n</a:t>
            </a:r>
            <a:r>
              <a:rPr sz="3550" spc="120" dirty="0">
                <a:latin typeface="Verdana"/>
                <a:cs typeface="Verdana"/>
              </a:rPr>
              <a:t>c</a:t>
            </a:r>
            <a:r>
              <a:rPr sz="3550" spc="-40" dirty="0">
                <a:latin typeface="Verdana"/>
                <a:cs typeface="Verdana"/>
              </a:rPr>
              <a:t>r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-85" dirty="0">
                <a:latin typeface="Verdana"/>
                <a:cs typeface="Verdana"/>
              </a:rPr>
              <a:t>s</a:t>
            </a:r>
            <a:r>
              <a:rPr sz="3550" spc="-75" dirty="0">
                <a:latin typeface="Verdana"/>
                <a:cs typeface="Verdana"/>
              </a:rPr>
              <a:t>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45" dirty="0">
                <a:latin typeface="Verdana"/>
                <a:cs typeface="Verdana"/>
              </a:rPr>
              <a:t>h</a:t>
            </a:r>
            <a:r>
              <a:rPr sz="3550" spc="-75" dirty="0">
                <a:latin typeface="Verdana"/>
                <a:cs typeface="Verdana"/>
              </a:rPr>
              <a:t>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40" dirty="0">
                <a:latin typeface="Verdana"/>
                <a:cs typeface="Verdana"/>
              </a:rPr>
              <a:t>r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65" dirty="0">
                <a:latin typeface="Verdana"/>
                <a:cs typeface="Verdana"/>
              </a:rPr>
              <a:t>l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70" dirty="0">
                <a:latin typeface="Verdana"/>
                <a:cs typeface="Verdana"/>
              </a:rPr>
              <a:t>b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65" dirty="0">
                <a:latin typeface="Verdana"/>
                <a:cs typeface="Verdana"/>
              </a:rPr>
              <a:t>l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80" dirty="0">
                <a:latin typeface="Verdana"/>
                <a:cs typeface="Verdana"/>
              </a:rPr>
              <a:t>y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114" dirty="0">
                <a:latin typeface="Verdana"/>
                <a:cs typeface="Verdana"/>
              </a:rPr>
              <a:t>f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40" dirty="0">
                <a:latin typeface="Verdana"/>
                <a:cs typeface="Verdana"/>
              </a:rPr>
              <a:t>r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-85" dirty="0">
                <a:latin typeface="Verdana"/>
                <a:cs typeface="Verdana"/>
              </a:rPr>
              <a:t>s</a:t>
            </a:r>
            <a:r>
              <a:rPr sz="3550" spc="-75" dirty="0">
                <a:latin typeface="Verdana"/>
                <a:cs typeface="Verdana"/>
              </a:rPr>
              <a:t>u</a:t>
            </a:r>
            <a:r>
              <a:rPr sz="3550" spc="65" dirty="0">
                <a:latin typeface="Verdana"/>
                <a:cs typeface="Verdana"/>
              </a:rPr>
              <a:t>l</a:t>
            </a:r>
            <a:r>
              <a:rPr sz="3550" spc="60" dirty="0">
                <a:latin typeface="Verdana"/>
                <a:cs typeface="Verdana"/>
              </a:rPr>
              <a:t>t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70" dirty="0">
                <a:latin typeface="Verdana"/>
                <a:cs typeface="Verdana"/>
              </a:rPr>
              <a:t>d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-254" dirty="0">
                <a:latin typeface="Verdana"/>
                <a:cs typeface="Verdana"/>
              </a:rPr>
              <a:t>g</a:t>
            </a:r>
            <a:r>
              <a:rPr sz="3550" spc="-45" dirty="0">
                <a:latin typeface="Verdana"/>
                <a:cs typeface="Verdana"/>
              </a:rPr>
              <a:t>n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-85" dirty="0">
                <a:latin typeface="Verdana"/>
                <a:cs typeface="Verdana"/>
              </a:rPr>
              <a:t>s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75" dirty="0">
                <a:latin typeface="Verdana"/>
                <a:cs typeface="Verdana"/>
              </a:rPr>
              <a:t>d</a:t>
            </a:r>
            <a:endParaRPr sz="3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Verdana"/>
              <a:buAutoNum type="romanLcPeriod"/>
            </a:pPr>
            <a:endParaRPr sz="4600">
              <a:latin typeface="Verdana"/>
              <a:cs typeface="Verdana"/>
            </a:endParaRPr>
          </a:p>
          <a:p>
            <a:pPr marL="483870" indent="-471805">
              <a:lnSpc>
                <a:spcPct val="100000"/>
              </a:lnSpc>
              <a:buAutoNum type="romanLcPeriod"/>
              <a:tabLst>
                <a:tab pos="484505" algn="l"/>
              </a:tabLst>
            </a:pPr>
            <a:r>
              <a:rPr sz="3550" spc="-25" dirty="0">
                <a:latin typeface="Verdana"/>
                <a:cs typeface="Verdana"/>
              </a:rPr>
              <a:t>Reduce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20" dirty="0">
                <a:latin typeface="Verdana"/>
                <a:cs typeface="Verdana"/>
              </a:rPr>
              <a:t>the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5" dirty="0">
                <a:latin typeface="Verdana"/>
                <a:cs typeface="Verdana"/>
              </a:rPr>
              <a:t>trouble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75" dirty="0">
                <a:latin typeface="Verdana"/>
                <a:cs typeface="Verdana"/>
              </a:rPr>
              <a:t>of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-65" dirty="0">
                <a:latin typeface="Verdana"/>
                <a:cs typeface="Verdana"/>
              </a:rPr>
              <a:t>diagnosis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75" dirty="0">
                <a:latin typeface="Verdana"/>
                <a:cs typeface="Verdana"/>
              </a:rPr>
              <a:t>of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15" dirty="0">
                <a:latin typeface="Verdana"/>
                <a:cs typeface="Verdana"/>
              </a:rPr>
              <a:t>obesity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50" dirty="0">
                <a:latin typeface="Verdana"/>
                <a:cs typeface="Verdana"/>
              </a:rPr>
              <a:t>to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-20" dirty="0">
                <a:latin typeface="Verdana"/>
                <a:cs typeface="Verdana"/>
              </a:rPr>
              <a:t>the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40" dirty="0">
                <a:latin typeface="Verdana"/>
                <a:cs typeface="Verdana"/>
              </a:rPr>
              <a:t>barest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-80" dirty="0">
                <a:latin typeface="Verdana"/>
                <a:cs typeface="Verdana"/>
              </a:rPr>
              <a:t>minimal</a:t>
            </a:r>
            <a:endParaRPr sz="3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Verdana"/>
              <a:buAutoNum type="romanLcPeriod"/>
            </a:pPr>
            <a:endParaRPr sz="4600">
              <a:latin typeface="Verdana"/>
              <a:cs typeface="Verdana"/>
            </a:endParaRPr>
          </a:p>
          <a:p>
            <a:pPr marL="1818639" indent="-593090">
              <a:lnSpc>
                <a:spcPct val="100000"/>
              </a:lnSpc>
              <a:buAutoNum type="romanLcPeriod"/>
              <a:tabLst>
                <a:tab pos="1819275" algn="l"/>
              </a:tabLst>
            </a:pPr>
            <a:r>
              <a:rPr sz="3550" spc="170" dirty="0">
                <a:latin typeface="Verdana"/>
                <a:cs typeface="Verdana"/>
              </a:rPr>
              <a:t>P</a:t>
            </a:r>
            <a:r>
              <a:rPr sz="3550" spc="-40" dirty="0">
                <a:latin typeface="Verdana"/>
                <a:cs typeface="Verdana"/>
              </a:rPr>
              <a:t>r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-75" dirty="0">
                <a:latin typeface="Verdana"/>
                <a:cs typeface="Verdana"/>
              </a:rPr>
              <a:t>v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70" dirty="0">
                <a:latin typeface="Verdana"/>
                <a:cs typeface="Verdana"/>
              </a:rPr>
              <a:t>d</a:t>
            </a:r>
            <a:r>
              <a:rPr sz="3550" spc="-75" dirty="0">
                <a:latin typeface="Verdana"/>
                <a:cs typeface="Verdana"/>
              </a:rPr>
              <a:t>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40" dirty="0">
                <a:latin typeface="Verdana"/>
                <a:cs typeface="Verdana"/>
              </a:rPr>
              <a:t>r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65" dirty="0">
                <a:latin typeface="Verdana"/>
                <a:cs typeface="Verdana"/>
              </a:rPr>
              <a:t>l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-190" dirty="0">
                <a:latin typeface="Verdana"/>
                <a:cs typeface="Verdana"/>
              </a:rPr>
              <a:t>m</a:t>
            </a:r>
            <a:r>
              <a:rPr sz="3550" spc="-75" dirty="0">
                <a:latin typeface="Verdana"/>
                <a:cs typeface="Verdana"/>
              </a:rPr>
              <a:t>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85" dirty="0">
                <a:latin typeface="Verdana"/>
                <a:cs typeface="Verdana"/>
              </a:rPr>
              <a:t>sys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-185" dirty="0">
                <a:latin typeface="Verdana"/>
                <a:cs typeface="Verdana"/>
              </a:rPr>
              <a:t>m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110" dirty="0">
                <a:latin typeface="Verdana"/>
                <a:cs typeface="Verdana"/>
              </a:rPr>
              <a:t>f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-35" dirty="0">
                <a:latin typeface="Verdana"/>
                <a:cs typeface="Verdana"/>
              </a:rPr>
              <a:t>r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120" dirty="0">
                <a:latin typeface="Verdana"/>
                <a:cs typeface="Verdana"/>
              </a:rPr>
              <a:t>c</a:t>
            </a:r>
            <a:r>
              <a:rPr sz="3550" spc="65" dirty="0">
                <a:latin typeface="Verdana"/>
                <a:cs typeface="Verdana"/>
              </a:rPr>
              <a:t>l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-85" dirty="0">
                <a:latin typeface="Verdana"/>
                <a:cs typeface="Verdana"/>
              </a:rPr>
              <a:t>ss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110" dirty="0">
                <a:latin typeface="Verdana"/>
                <a:cs typeface="Verdana"/>
              </a:rPr>
              <a:t>f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120" dirty="0">
                <a:latin typeface="Verdana"/>
                <a:cs typeface="Verdana"/>
              </a:rPr>
              <a:t>c</a:t>
            </a:r>
            <a:r>
              <a:rPr sz="3550" spc="-155" dirty="0">
                <a:latin typeface="Verdana"/>
                <a:cs typeface="Verdana"/>
              </a:rPr>
              <a:t>a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-40" dirty="0">
                <a:latin typeface="Verdana"/>
                <a:cs typeface="Verdana"/>
              </a:rPr>
              <a:t>n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114" dirty="0">
                <a:latin typeface="Verdana"/>
                <a:cs typeface="Verdana"/>
              </a:rPr>
              <a:t>f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40" dirty="0">
                <a:latin typeface="Verdana"/>
                <a:cs typeface="Verdana"/>
              </a:rPr>
              <a:t>o</a:t>
            </a:r>
            <a:r>
              <a:rPr sz="3550" spc="70" dirty="0">
                <a:latin typeface="Verdana"/>
                <a:cs typeface="Verdana"/>
              </a:rPr>
              <a:t>b</a:t>
            </a:r>
            <a:r>
              <a:rPr sz="3550" spc="-80" dirty="0">
                <a:latin typeface="Verdana"/>
                <a:cs typeface="Verdana"/>
              </a:rPr>
              <a:t>e</a:t>
            </a:r>
            <a:r>
              <a:rPr sz="3550" spc="-85" dirty="0">
                <a:latin typeface="Verdana"/>
                <a:cs typeface="Verdana"/>
              </a:rPr>
              <a:t>s</a:t>
            </a:r>
            <a:r>
              <a:rPr sz="3550" spc="-25" dirty="0">
                <a:latin typeface="Verdana"/>
                <a:cs typeface="Verdana"/>
              </a:rPr>
              <a:t>i</a:t>
            </a:r>
            <a:r>
              <a:rPr sz="3550" spc="55" dirty="0">
                <a:latin typeface="Verdana"/>
                <a:cs typeface="Verdana"/>
              </a:rPr>
              <a:t>t</a:t>
            </a:r>
            <a:r>
              <a:rPr sz="3550" spc="-80" dirty="0">
                <a:latin typeface="Verdana"/>
                <a:cs typeface="Verdana"/>
              </a:rPr>
              <a:t>y</a:t>
            </a:r>
            <a:endParaRPr sz="35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Verdana"/>
              <a:buAutoNum type="romanLcPeriod"/>
            </a:pPr>
            <a:endParaRPr sz="4600">
              <a:latin typeface="Verdana"/>
              <a:cs typeface="Verdana"/>
            </a:endParaRPr>
          </a:p>
          <a:p>
            <a:pPr marL="1216025" indent="-608965">
              <a:lnSpc>
                <a:spcPct val="100000"/>
              </a:lnSpc>
              <a:buAutoNum type="romanLcPeriod"/>
              <a:tabLst>
                <a:tab pos="1216660" algn="l"/>
              </a:tabLst>
            </a:pPr>
            <a:r>
              <a:rPr sz="3550" spc="-130" dirty="0">
                <a:latin typeface="Verdana"/>
                <a:cs typeface="Verdana"/>
              </a:rPr>
              <a:t>Saves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60" dirty="0">
                <a:latin typeface="Verdana"/>
                <a:cs typeface="Verdana"/>
              </a:rPr>
              <a:t>time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40" dirty="0">
                <a:latin typeface="Verdana"/>
                <a:cs typeface="Verdana"/>
              </a:rPr>
              <a:t>and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35" dirty="0">
                <a:latin typeface="Verdana"/>
                <a:cs typeface="Verdana"/>
              </a:rPr>
              <a:t>cut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35" dirty="0">
                <a:latin typeface="Verdana"/>
                <a:cs typeface="Verdana"/>
              </a:rPr>
              <a:t>cost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25" dirty="0">
                <a:latin typeface="Verdana"/>
                <a:cs typeface="Verdana"/>
              </a:rPr>
              <a:t>required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40" dirty="0">
                <a:latin typeface="Verdana"/>
                <a:cs typeface="Verdana"/>
              </a:rPr>
              <a:t>for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60" dirty="0">
                <a:latin typeface="Verdana"/>
                <a:cs typeface="Verdana"/>
              </a:rPr>
              <a:t>various</a:t>
            </a:r>
            <a:r>
              <a:rPr sz="3550" spc="-380" dirty="0">
                <a:latin typeface="Verdana"/>
                <a:cs typeface="Verdana"/>
              </a:rPr>
              <a:t> </a:t>
            </a:r>
            <a:r>
              <a:rPr sz="3550" spc="-30" dirty="0">
                <a:latin typeface="Verdana"/>
                <a:cs typeface="Verdana"/>
              </a:rPr>
              <a:t>medical</a:t>
            </a:r>
            <a:r>
              <a:rPr sz="3550" spc="-375" dirty="0">
                <a:latin typeface="Verdana"/>
                <a:cs typeface="Verdana"/>
              </a:rPr>
              <a:t> </a:t>
            </a:r>
            <a:r>
              <a:rPr sz="3550" spc="-80" dirty="0">
                <a:latin typeface="Verdana"/>
                <a:cs typeface="Verdana"/>
              </a:rPr>
              <a:t>test.</a:t>
            </a:r>
            <a:endParaRPr sz="355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75676" y="6564576"/>
            <a:ext cx="3582035" cy="6477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050" b="1" spc="275" dirty="0">
                <a:solidFill>
                  <a:srgbClr val="FDFAFA"/>
                </a:solidFill>
                <a:latin typeface="Tahoma"/>
                <a:cs typeface="Tahoma"/>
              </a:rPr>
              <a:t>CUSTOMERS</a:t>
            </a:r>
            <a:endParaRPr sz="40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28554" y="0"/>
            <a:ext cx="10887075" cy="1046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700" b="1" spc="70" dirty="0">
                <a:latin typeface="Tahoma"/>
                <a:cs typeface="Tahoma"/>
              </a:rPr>
              <a:t>A</a:t>
            </a:r>
            <a:r>
              <a:rPr sz="6700" b="1" spc="-400" dirty="0">
                <a:latin typeface="Tahoma"/>
                <a:cs typeface="Tahoma"/>
              </a:rPr>
              <a:t>R</a:t>
            </a:r>
            <a:r>
              <a:rPr sz="6700" b="1" spc="210" dirty="0">
                <a:latin typeface="Tahoma"/>
                <a:cs typeface="Tahoma"/>
              </a:rPr>
              <a:t>C</a:t>
            </a:r>
            <a:r>
              <a:rPr sz="6700" b="1" spc="150" dirty="0">
                <a:latin typeface="Tahoma"/>
                <a:cs typeface="Tahoma"/>
              </a:rPr>
              <a:t>H</a:t>
            </a:r>
            <a:r>
              <a:rPr sz="6700" b="1" spc="-1050" dirty="0">
                <a:latin typeface="Tahoma"/>
                <a:cs typeface="Tahoma"/>
              </a:rPr>
              <a:t>I</a:t>
            </a:r>
            <a:r>
              <a:rPr sz="6700" b="1" spc="-145" dirty="0">
                <a:latin typeface="Tahoma"/>
                <a:cs typeface="Tahoma"/>
              </a:rPr>
              <a:t>T</a:t>
            </a:r>
            <a:r>
              <a:rPr sz="6700" b="1" spc="-15" dirty="0">
                <a:latin typeface="Tahoma"/>
                <a:cs typeface="Tahoma"/>
              </a:rPr>
              <a:t>E</a:t>
            </a:r>
            <a:r>
              <a:rPr sz="6700" b="1" spc="210" dirty="0">
                <a:latin typeface="Tahoma"/>
                <a:cs typeface="Tahoma"/>
              </a:rPr>
              <a:t>C</a:t>
            </a:r>
            <a:r>
              <a:rPr sz="6700" b="1" spc="-145" dirty="0">
                <a:latin typeface="Tahoma"/>
                <a:cs typeface="Tahoma"/>
              </a:rPr>
              <a:t>T</a:t>
            </a:r>
            <a:r>
              <a:rPr sz="6700" b="1" spc="114" dirty="0">
                <a:latin typeface="Tahoma"/>
                <a:cs typeface="Tahoma"/>
              </a:rPr>
              <a:t>U</a:t>
            </a:r>
            <a:r>
              <a:rPr sz="6700" b="1" spc="-400" dirty="0">
                <a:latin typeface="Tahoma"/>
                <a:cs typeface="Tahoma"/>
              </a:rPr>
              <a:t>R</a:t>
            </a:r>
            <a:r>
              <a:rPr sz="6700" b="1" spc="-10" dirty="0">
                <a:latin typeface="Tahoma"/>
                <a:cs typeface="Tahoma"/>
              </a:rPr>
              <a:t>E</a:t>
            </a:r>
            <a:r>
              <a:rPr sz="6700" b="1" spc="-385" dirty="0">
                <a:latin typeface="Tahoma"/>
                <a:cs typeface="Tahoma"/>
              </a:rPr>
              <a:t> </a:t>
            </a:r>
            <a:r>
              <a:rPr sz="6700" b="1" spc="30" dirty="0">
                <a:latin typeface="Tahoma"/>
                <a:cs typeface="Tahoma"/>
              </a:rPr>
              <a:t>D</a:t>
            </a:r>
            <a:r>
              <a:rPr sz="6700" b="1" spc="-1050" dirty="0">
                <a:latin typeface="Tahoma"/>
                <a:cs typeface="Tahoma"/>
              </a:rPr>
              <a:t>I</a:t>
            </a:r>
            <a:r>
              <a:rPr sz="6700" b="1" spc="70" dirty="0">
                <a:latin typeface="Tahoma"/>
                <a:cs typeface="Tahoma"/>
              </a:rPr>
              <a:t>A</a:t>
            </a:r>
            <a:r>
              <a:rPr sz="6700" b="1" spc="-10" dirty="0">
                <a:latin typeface="Tahoma"/>
                <a:cs typeface="Tahoma"/>
              </a:rPr>
              <a:t>G</a:t>
            </a:r>
            <a:r>
              <a:rPr sz="6700" b="1" spc="-400" dirty="0">
                <a:latin typeface="Tahoma"/>
                <a:cs typeface="Tahoma"/>
              </a:rPr>
              <a:t>R</a:t>
            </a:r>
            <a:r>
              <a:rPr sz="6700" b="1" spc="70" dirty="0">
                <a:latin typeface="Tahoma"/>
                <a:cs typeface="Tahoma"/>
              </a:rPr>
              <a:t>A</a:t>
            </a:r>
            <a:r>
              <a:rPr sz="6700" b="1" spc="185" dirty="0">
                <a:latin typeface="Tahoma"/>
                <a:cs typeface="Tahoma"/>
              </a:rPr>
              <a:t>M</a:t>
            </a:r>
            <a:endParaRPr sz="670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A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3909" y="1386491"/>
            <a:ext cx="13084089" cy="89005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358661" cy="3797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22394" y="3716142"/>
            <a:ext cx="7019925" cy="57816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82793" y="-153882"/>
            <a:ext cx="10437807" cy="2793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  <a:tabLst>
                <a:tab pos="5138420" algn="l"/>
              </a:tabLst>
            </a:pPr>
            <a:r>
              <a:rPr spc="484" dirty="0"/>
              <a:t>M</a:t>
            </a:r>
            <a:r>
              <a:rPr spc="-145" dirty="0"/>
              <a:t>O</a:t>
            </a:r>
            <a:r>
              <a:rPr spc="355" dirty="0"/>
              <a:t>D</a:t>
            </a:r>
            <a:r>
              <a:rPr spc="80" dirty="0"/>
              <a:t>U</a:t>
            </a:r>
            <a:r>
              <a:rPr spc="-85" dirty="0"/>
              <a:t>L</a:t>
            </a:r>
            <a:r>
              <a:rPr spc="-185" dirty="0"/>
              <a:t>E</a:t>
            </a:r>
            <a:r>
              <a:rPr spc="35" dirty="0"/>
              <a:t>S</a:t>
            </a:r>
            <a:r>
              <a:rPr lang="en-IN" dirty="0"/>
              <a:t>	</a:t>
            </a:r>
            <a:r>
              <a:rPr spc="-145" dirty="0"/>
              <a:t>O</a:t>
            </a:r>
            <a:r>
              <a:rPr spc="-825" dirty="0"/>
              <a:t>F</a:t>
            </a:r>
            <a:r>
              <a:rPr lang="en-IN" spc="-825" dirty="0"/>
              <a:t>  </a:t>
            </a:r>
            <a:r>
              <a:rPr lang="en-IN" spc="-60" dirty="0"/>
              <a:t>PROJECT:</a:t>
            </a:r>
            <a:endParaRPr spc="-60" dirty="0"/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3159374"/>
            <a:ext cx="228600" cy="2285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4083298"/>
            <a:ext cx="228600" cy="2285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5007223"/>
            <a:ext cx="228600" cy="22859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5931148"/>
            <a:ext cx="228600" cy="2285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6855073"/>
            <a:ext cx="228600" cy="2285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7778998"/>
            <a:ext cx="228600" cy="2285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8702923"/>
            <a:ext cx="228600" cy="22859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599" y="9626848"/>
            <a:ext cx="228600" cy="228598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087278" y="2697722"/>
            <a:ext cx="4837522" cy="741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16599"/>
              </a:lnSpc>
              <a:spcBef>
                <a:spcPts val="100"/>
              </a:spcBef>
            </a:pPr>
            <a:r>
              <a:rPr sz="5200" b="1" spc="-15" dirty="0">
                <a:solidFill>
                  <a:srgbClr val="FFFFFF"/>
                </a:solidFill>
                <a:latin typeface="Tahoma"/>
                <a:cs typeface="Tahoma"/>
              </a:rPr>
              <a:t>Numpy </a:t>
            </a:r>
            <a:r>
              <a:rPr sz="5200" b="1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00" b="1" spc="-75" dirty="0">
                <a:solidFill>
                  <a:srgbClr val="FFFFFF"/>
                </a:solidFill>
                <a:latin typeface="Tahoma"/>
                <a:cs typeface="Tahoma"/>
              </a:rPr>
              <a:t>Pandas </a:t>
            </a:r>
            <a:r>
              <a:rPr sz="52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00" b="1" spc="14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52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200" b="1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2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200" b="1" spc="7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5200" b="1" spc="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2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b  </a:t>
            </a:r>
            <a:r>
              <a:rPr sz="5200" b="1" spc="10" dirty="0">
                <a:solidFill>
                  <a:srgbClr val="FFFFFF"/>
                </a:solidFill>
                <a:latin typeface="Tahoma"/>
                <a:cs typeface="Tahoma"/>
              </a:rPr>
              <a:t>Scipy</a:t>
            </a:r>
            <a:endParaRPr sz="5200" dirty="0">
              <a:latin typeface="Tahoma"/>
              <a:cs typeface="Tahoma"/>
            </a:endParaRPr>
          </a:p>
          <a:p>
            <a:pPr marL="18415" marR="10795" indent="-635" algn="ctr">
              <a:lnSpc>
                <a:spcPct val="116599"/>
              </a:lnSpc>
            </a:pPr>
            <a:r>
              <a:rPr sz="5200" b="1" spc="-1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200" b="1" spc="13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52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200" b="1" spc="-33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5200" b="1" spc="-6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5200" b="1" spc="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200" b="1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5200" b="1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200" b="1" spc="-1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5200" b="1" spc="-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200" b="1" spc="-35" dirty="0">
                <a:solidFill>
                  <a:srgbClr val="FFFFFF"/>
                </a:solidFill>
                <a:latin typeface="Tahoma"/>
                <a:cs typeface="Tahoma"/>
              </a:rPr>
              <a:t>n  </a:t>
            </a:r>
            <a:r>
              <a:rPr sz="5200" b="1" spc="-114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5200" b="1"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5200" b="1" spc="-5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5200" b="1" spc="-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5200" b="1" spc="-6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5200" b="1" spc="-3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00" b="1" spc="2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5200" b="1" spc="4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z="5200" b="1" spc="-295" dirty="0">
                <a:solidFill>
                  <a:srgbClr val="FFFFFF"/>
                </a:solidFill>
                <a:latin typeface="Tahoma"/>
                <a:cs typeface="Tahoma"/>
              </a:rPr>
              <a:t>w  </a:t>
            </a:r>
            <a:r>
              <a:rPr sz="5200" b="1" spc="-10" dirty="0">
                <a:solidFill>
                  <a:srgbClr val="FFFFFF"/>
                </a:solidFill>
                <a:latin typeface="Tahoma"/>
                <a:cs typeface="Tahoma"/>
              </a:rPr>
              <a:t>PyTorch </a:t>
            </a:r>
            <a:r>
              <a:rPr sz="52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5200" b="1" spc="-65" dirty="0">
                <a:solidFill>
                  <a:srgbClr val="FFFFFF"/>
                </a:solidFill>
                <a:latin typeface="Tahoma"/>
                <a:cs typeface="Tahoma"/>
              </a:rPr>
              <a:t>Theano</a:t>
            </a:r>
            <a:endParaRPr sz="5200" dirty="0">
              <a:latin typeface="Tahoma"/>
              <a:cs typeface="Tahom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1630</Words>
  <Application>Microsoft Office PowerPoint</Application>
  <PresentationFormat>Custom</PresentationFormat>
  <Paragraphs>148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MS UI Gothic</vt:lpstr>
      <vt:lpstr>Arial</vt:lpstr>
      <vt:lpstr>Calibri</vt:lpstr>
      <vt:lpstr>Lucida Sans Unicode</vt:lpstr>
      <vt:lpstr>Stencil</vt:lpstr>
      <vt:lpstr>Tahoma</vt:lpstr>
      <vt:lpstr>Trebuchet MS</vt:lpstr>
      <vt:lpstr>Verdana</vt:lpstr>
      <vt:lpstr>Office Theme</vt:lpstr>
      <vt:lpstr>KALPATARU INSTITUTE  OF  TECHNOLOGY</vt:lpstr>
      <vt:lpstr>CONTENTS:</vt:lpstr>
      <vt:lpstr>ABSTRACT:</vt:lpstr>
      <vt:lpstr>INTRODUCTION:</vt:lpstr>
      <vt:lpstr>PROBLEM STATEMENT</vt:lpstr>
      <vt:lpstr>EXISTING SYSTEM</vt:lpstr>
      <vt:lpstr>PROPOSED SYSTEM: The proposed model will be build using the Python programming language, applying  machine learning algorithm on the dataset collected from a healthcare center to model  a system that will be capable of predicting obesity in patients with dataset that has  been technically automated to suit the purpose of this research.</vt:lpstr>
      <vt:lpstr>PowerPoint Presentation</vt:lpstr>
      <vt:lpstr>MODULES OF  PROJECT:</vt:lpstr>
      <vt:lpstr>FLOW CHART</vt:lpstr>
      <vt:lpstr>DATASET</vt:lpstr>
      <vt:lpstr>EDA AND VISUALIZATION</vt:lpstr>
      <vt:lpstr>EDA &amp; VISUALIZATION</vt:lpstr>
      <vt:lpstr>EDA &amp; VISUALIZATION</vt:lpstr>
      <vt:lpstr>EDA &amp; VISUALIZATION</vt:lpstr>
      <vt:lpstr>Dashboard:</vt:lpstr>
      <vt:lpstr>Prepration &amp; Model Construction</vt:lpstr>
      <vt:lpstr>Base Line Model</vt:lpstr>
      <vt:lpstr>SVM MODEL</vt:lpstr>
      <vt:lpstr>Logical Regression</vt:lpstr>
      <vt:lpstr>Decision Tree Model</vt:lpstr>
      <vt:lpstr>Screen Shots</vt:lpstr>
      <vt:lpstr>Snap Shots</vt:lpstr>
      <vt:lpstr>Weight Level Distrubition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phase2.ppt.pptx</dc:title>
  <dc:creator>Shreyas B R</dc:creator>
  <cp:keywords>DAFjVZQVny8,BAFZtKzyYoQ</cp:keywords>
  <cp:lastModifiedBy>Vishveshwara M N</cp:lastModifiedBy>
  <cp:revision>4</cp:revision>
  <dcterms:created xsi:type="dcterms:W3CDTF">2023-05-19T15:59:02Z</dcterms:created>
  <dcterms:modified xsi:type="dcterms:W3CDTF">2023-05-20T05:47:29Z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2023-05-19T00:00:00Z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2023-05-19T00:00:00Z</vt:filetime>
  </property>
</Properties>
</file>